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5"/>
  </p:notesMasterIdLst>
  <p:sldIdLst>
    <p:sldId id="256" r:id="rId2"/>
    <p:sldId id="292" r:id="rId3"/>
    <p:sldId id="296" r:id="rId4"/>
    <p:sldId id="297" r:id="rId5"/>
    <p:sldId id="328" r:id="rId6"/>
    <p:sldId id="283" r:id="rId7"/>
    <p:sldId id="329" r:id="rId8"/>
    <p:sldId id="330" r:id="rId9"/>
    <p:sldId id="331" r:id="rId10"/>
    <p:sldId id="309" r:id="rId11"/>
    <p:sldId id="332" r:id="rId12"/>
    <p:sldId id="307" r:id="rId13"/>
    <p:sldId id="314" r:id="rId14"/>
    <p:sldId id="315" r:id="rId15"/>
    <p:sldId id="316" r:id="rId16"/>
    <p:sldId id="306" r:id="rId17"/>
    <p:sldId id="317" r:id="rId18"/>
    <p:sldId id="318" r:id="rId19"/>
    <p:sldId id="336" r:id="rId20"/>
    <p:sldId id="338" r:id="rId21"/>
    <p:sldId id="320" r:id="rId22"/>
    <p:sldId id="335" r:id="rId23"/>
    <p:sldId id="321" r:id="rId24"/>
    <p:sldId id="322" r:id="rId25"/>
    <p:sldId id="340" r:id="rId26"/>
    <p:sldId id="334" r:id="rId27"/>
    <p:sldId id="339" r:id="rId28"/>
    <p:sldId id="324" r:id="rId29"/>
    <p:sldId id="325" r:id="rId30"/>
    <p:sldId id="304" r:id="rId31"/>
    <p:sldId id="300" r:id="rId32"/>
    <p:sldId id="333" r:id="rId33"/>
    <p:sldId id="290" r:id="rId34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6494" autoAdjust="0"/>
  </p:normalViewPr>
  <p:slideViewPr>
    <p:cSldViewPr>
      <p:cViewPr varScale="1">
        <p:scale>
          <a:sx n="112" d="100"/>
          <a:sy n="112" d="100"/>
        </p:scale>
        <p:origin x="159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3935" tIns="46968" rIns="93935" bIns="4696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3935" tIns="46968" rIns="93935" bIns="4696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F5CF4D4-D31F-446B-87FF-99561E92121B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5" tIns="46968" rIns="93935" bIns="469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3935" tIns="46968" rIns="93935" bIns="4696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3935" tIns="46968" rIns="93935" bIns="4696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674D70-D1AA-4EAB-9290-8CB4507D6C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27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387EE1-D790-4DFA-AEC6-77F9B2C37773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CB75C-AF53-4D6E-9849-5E4B2E5EC7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7FC2B-AA53-4A83-99D3-E454822C347E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FBD9-A670-4832-AFEC-690A4EB7B7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5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D5C9-0F1F-4D97-9B56-969DEF6523C2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859E-0480-4172-A6C4-79FA225FF7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6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F0BAE-4020-431B-B140-F36958CD2AEC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C4024-CE6A-4F95-8EAE-E696F941A8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4D6647-2E19-4985-91A4-6FD00E1EC9B5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22F26-8436-4CED-88B9-E327AA5AE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0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8256-F9D2-4317-8B41-70F4D22929A2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89D2-247B-4830-8558-E81438F01A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10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FC1574-2281-4409-84F8-BB58B424D5FB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AA655-CE9C-44B1-94C7-3786CB0DBF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4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FE389-AD5D-4A63-85A9-824739CA8F1A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4CBD-5D80-4BFE-B273-71F1EEBB6A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4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9E92012-D22B-4171-9CE2-6343E974C809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64C61-51B1-4631-9C56-6E67D16940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0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CEA46C-E347-452F-84CB-295D7D4D6F23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D2B50-DAF4-48C6-8E3E-7FCACD47AF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0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 dirty="0">
              <a:latin typeface="+mn-lt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E71036-1B71-478B-9FCB-3E759CED04E8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8BDF-8BE8-4E2F-A6AF-398F2092E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E66F8F90-855E-414B-B9C3-8B21F3D7BA48}" type="datetimeFigureOut">
              <a:rPr lang="en-US"/>
              <a:pPr>
                <a:defRPr/>
              </a:pPr>
              <a:t>7/6/2016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fld id="{07A81E8A-1339-4E13-BB51-661D6FDA8D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77" r:id="rId2"/>
    <p:sldLayoutId id="2147484083" r:id="rId3"/>
    <p:sldLayoutId id="2147484078" r:id="rId4"/>
    <p:sldLayoutId id="2147484084" r:id="rId5"/>
    <p:sldLayoutId id="2147484079" r:id="rId6"/>
    <p:sldLayoutId id="2147484085" r:id="rId7"/>
    <p:sldLayoutId id="2147484086" r:id="rId8"/>
    <p:sldLayoutId id="2147484087" r:id="rId9"/>
    <p:sldLayoutId id="2147484080" r:id="rId10"/>
    <p:sldLayoutId id="21474840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ontgomeryschoolsmd.org/departments/facilities/safet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CPSSafety" TargetMode="External"/><Relationship Id="rId2" Type="http://schemas.openxmlformats.org/officeDocument/2006/relationships/hyperlink" Target="http://www.montgomeryschoolsmd.org/departments/facilities/safety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ntgomeryschoolsmd.org/uploadedFiles/departments/facilities/safety/JHAScienceChemicalInventory063016FINAL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ellpro.com/download/Ansell_8thEditionChemicalResistanceGuide.pdf" TargetMode="External"/><Relationship Id="rId2" Type="http://schemas.openxmlformats.org/officeDocument/2006/relationships/hyperlink" Target="http://www.ansellpro.com/specware/guide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howagroup.com/innovation/chemical-resistanc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ellpro.com/download/Ansell_8thEditionChemicalResistanceGuide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gomeryschoolsmd.org/departments/facilities/safety/training.aspx" TargetMode="External"/><Relationship Id="rId2" Type="http://schemas.openxmlformats.org/officeDocument/2006/relationships/hyperlink" Target="http://mcps.md.safeschools.com/logi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montgomeryschoolsmd.org/departments/facilities/safety/health-guidance.aspx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957263" y="762000"/>
            <a:ext cx="8001000" cy="1470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satMod val="130000"/>
                  </a:schemeClr>
                </a:solidFill>
                <a:latin typeface="Copperplate Gothic Light" pitchFamily="34" charset="0"/>
              </a:rPr>
              <a:t>MCPS Systemwide Safety Programs</a:t>
            </a:r>
            <a:br>
              <a:rPr lang="en-US" sz="3200" dirty="0">
                <a:solidFill>
                  <a:schemeClr val="tx2">
                    <a:satMod val="130000"/>
                  </a:schemeClr>
                </a:solidFill>
                <a:latin typeface="Copperplate Gothic Light" pitchFamily="34" charset="0"/>
              </a:rPr>
            </a:br>
            <a:r>
              <a:rPr lang="en-US" sz="2800" dirty="0">
                <a:solidFill>
                  <a:schemeClr val="tx2">
                    <a:satMod val="130000"/>
                  </a:schemeClr>
                </a:solidFill>
                <a:latin typeface="Copperplate Gothic Light" pitchFamily="34" charset="0"/>
              </a:rPr>
              <a:t>Department of Facilities Management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990600" y="2667000"/>
            <a:ext cx="8001000" cy="2540000"/>
          </a:xfrm>
        </p:spPr>
        <p:txBody>
          <a:bodyPr/>
          <a:lstStyle/>
          <a:p>
            <a:pPr marL="26988" algn="ctr" eaLnBrk="1" hangingPunct="1">
              <a:defRPr/>
            </a:pPr>
            <a:r>
              <a:rPr lang="en-US" altLang="en-US" sz="3000" dirty="0">
                <a:solidFill>
                  <a:srgbClr val="FF0000"/>
                </a:solidFill>
                <a:latin typeface="Copperplate Gothic Light" pitchFamily="34" charset="0"/>
                <a:ea typeface="DotumChe" pitchFamily="49" charset="-127"/>
              </a:rPr>
              <a:t>Chemical Inventory, Safety Overview </a:t>
            </a:r>
          </a:p>
          <a:p>
            <a:pPr marL="26988" algn="ctr" eaLnBrk="1" hangingPunct="1">
              <a:defRPr/>
            </a:pPr>
            <a:endParaRPr lang="en-US" altLang="en-US" sz="1200" dirty="0">
              <a:solidFill>
                <a:srgbClr val="FF0000"/>
              </a:solidFill>
              <a:latin typeface="Copperplate Gothic Light" pitchFamily="34" charset="0"/>
              <a:ea typeface="DotumChe" pitchFamily="49" charset="-127"/>
            </a:endParaRPr>
          </a:p>
          <a:p>
            <a:pPr marL="26988" algn="ctr" eaLnBrk="1" hangingPunct="1">
              <a:defRPr/>
            </a:pPr>
            <a:r>
              <a:rPr lang="en-US" altLang="en-US" kern="0" dirty="0">
                <a:solidFill>
                  <a:srgbClr val="FF0000"/>
                </a:solidFill>
                <a:latin typeface="Copperplate Gothic Light" pitchFamily="34" charset="0"/>
                <a:ea typeface="DotumChe" pitchFamily="49" charset="-127"/>
              </a:rPr>
              <a:t>Science Resource Teachers</a:t>
            </a:r>
            <a:endParaRPr lang="en-US" altLang="en-US" dirty="0">
              <a:solidFill>
                <a:srgbClr val="FF0000"/>
              </a:solidFill>
              <a:latin typeface="Copperplate Gothic Light" pitchFamily="34" charset="0"/>
              <a:ea typeface="DotumChe" pitchFamily="49" charset="-127"/>
            </a:endParaRPr>
          </a:p>
          <a:p>
            <a:pPr marL="26988" algn="ctr" eaLnBrk="1" hangingPunct="1">
              <a:defRPr/>
            </a:pPr>
            <a:endParaRPr lang="en-US" altLang="en-US" dirty="0">
              <a:solidFill>
                <a:srgbClr val="FF0000"/>
              </a:solidFill>
              <a:latin typeface="Copperplate Gothic Light" pitchFamily="34" charset="0"/>
              <a:ea typeface="DotumChe" pitchFamily="49" charset="-127"/>
            </a:endParaRPr>
          </a:p>
          <a:p>
            <a:pPr marL="26988" algn="ctr" eaLnBrk="1" hangingPunct="1">
              <a:defRPr/>
            </a:pPr>
            <a:r>
              <a:rPr lang="en-US" altLang="en-US" sz="2500" dirty="0">
                <a:solidFill>
                  <a:srgbClr val="FF0000"/>
                </a:solidFill>
                <a:latin typeface="Copperplate Gothic Light" pitchFamily="34" charset="0"/>
                <a:ea typeface="DotumChe" pitchFamily="49" charset="-127"/>
              </a:rPr>
              <a:t>July 6, 2016</a:t>
            </a:r>
          </a:p>
          <a:p>
            <a:pPr marL="26988" algn="ctr" eaLnBrk="1" hangingPunct="1">
              <a:defRPr/>
            </a:pPr>
            <a:endParaRPr lang="en-US" altLang="en-US" sz="1400" dirty="0">
              <a:solidFill>
                <a:srgbClr val="FF0000"/>
              </a:solidFill>
              <a:latin typeface="Copperplate Gothic Light" pitchFamily="34" charset="0"/>
              <a:ea typeface="DotumChe" pitchFamily="49" charset="-127"/>
            </a:endParaRPr>
          </a:p>
        </p:txBody>
      </p:sp>
      <p:pic>
        <p:nvPicPr>
          <p:cNvPr id="9220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86400"/>
            <a:ext cx="29384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42465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1088"/>
            <a:ext cx="48006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4977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838200"/>
            <a:ext cx="53911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988"/>
            <a:ext cx="7497763" cy="11922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12788"/>
            <a:ext cx="5257800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497763" cy="1066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5528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497763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990600"/>
            <a:ext cx="681196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1323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497763" cy="12525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762000"/>
            <a:ext cx="4811713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61913"/>
            <a:ext cx="7497763" cy="9810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26628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773113"/>
            <a:ext cx="3827463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773113"/>
            <a:ext cx="381158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748088"/>
            <a:ext cx="4011613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962400"/>
            <a:ext cx="36861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61913"/>
            <a:ext cx="7497763" cy="9810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OSHA/MOSH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7924800" cy="5257800"/>
          </a:xfrm>
        </p:spPr>
        <p:txBody>
          <a:bodyPr>
            <a:normAutofit fontScale="92500" lnSpcReduction="10000"/>
          </a:bodyPr>
          <a:lstStyle/>
          <a:p>
            <a:pPr marL="11430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600" dirty="0">
                <a:latin typeface="+mj-lt"/>
              </a:rPr>
              <a:t>Maryland Occupational Safety and Health (MOSH)</a:t>
            </a:r>
          </a:p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Hazard Communication Standard, 29 CFR 1910.1200, 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Laboratory Standard, 29 CFR 1910.1450</a:t>
            </a:r>
          </a:p>
          <a:p>
            <a:pPr marL="457200" indent="-342900" eaLnBrk="1" fontAlgn="auto" hangingPunct="1"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Complete inventory of hazardous chemicals – Chemical Information List (CIL)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Safety Data Sheet (SDS) for each hazardous chemical 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Written Chemical Hygiene Plan (CHP)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Employee training, information, access to CILs and SDSs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Ensure containers labeled, label secondary containers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Maintain each CIL for at least 40 years, most SDSs/</a:t>
            </a:r>
            <a:r>
              <a:rPr lang="en-US" sz="2200" dirty="0" err="1">
                <a:latin typeface="+mj-lt"/>
              </a:rPr>
              <a:t>MSDSs</a:t>
            </a:r>
            <a:r>
              <a:rPr lang="en-US" sz="2200" dirty="0">
                <a:latin typeface="+mj-lt"/>
              </a:rPr>
              <a:t> for at least 30 years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200" dirty="0">
                <a:latin typeface="+mj-lt"/>
              </a:rPr>
              <a:t>Add new chemicals to CIL within 30 days</a:t>
            </a:r>
            <a:endParaRPr lang="en-US" sz="2400" dirty="0">
              <a:latin typeface="+mj-lt"/>
            </a:endParaRP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644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Systemwide Safety Programs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772400" cy="51054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endParaRPr lang="en-US" sz="1400" dirty="0"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dirty="0">
                <a:latin typeface="Calibri" panose="020F0502020204030204" pitchFamily="34" charset="0"/>
              </a:rPr>
              <a:t>Peter Park, </a:t>
            </a:r>
            <a:r>
              <a:rPr lang="en-US" kern="500" dirty="0">
                <a:latin typeface="Calibri" panose="020F0502020204030204" pitchFamily="34" charset="0"/>
              </a:rPr>
              <a:t>Team Leader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sz="2600" kern="500" dirty="0">
                <a:latin typeface="Calibri" panose="020F0502020204030204" pitchFamily="34" charset="0"/>
              </a:rPr>
              <a:t>Peter_Park@mcpsmd.org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endParaRPr lang="en-US" sz="1400" kern="500" dirty="0"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dirty="0">
                <a:latin typeface="Calibri" panose="020F0502020204030204" pitchFamily="34" charset="0"/>
              </a:rPr>
              <a:t>Laurie Lyons, Program Technician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sz="2600" dirty="0">
                <a:latin typeface="Calibri" panose="020F0502020204030204" pitchFamily="34" charset="0"/>
              </a:rPr>
              <a:t>Laurie_E_Lyons@mcpsmd.org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endParaRPr lang="en-US" sz="1400" dirty="0"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sz="2800" dirty="0">
                <a:latin typeface="Calibri" panose="020F0502020204030204" pitchFamily="34" charset="0"/>
              </a:rPr>
              <a:t>Office: 240-314-1070</a:t>
            </a: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sz="2800" dirty="0">
                <a:latin typeface="Calibri" panose="020F0502020204030204" pitchFamily="34" charset="0"/>
              </a:rPr>
              <a:t>Emergencies: 301-370-2141</a:t>
            </a:r>
          </a:p>
          <a:p>
            <a:pPr lvl="1" algn="ctr" eaLnBrk="1" hangingPunct="1">
              <a:buFont typeface="Wingdings" pitchFamily="2" charset="2"/>
              <a:buChar char="v"/>
              <a:defRPr/>
            </a:pPr>
            <a:endParaRPr lang="en-US" sz="1200" dirty="0"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www.montgomeryschoolsmd.org/departments/facilities/safety/</a:t>
            </a:r>
            <a:endParaRPr lang="en-US" sz="2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hlinkClick r:id="rId3"/>
              </a:rPr>
              <a:t>twitter.com/MCPSSafety</a:t>
            </a:r>
            <a:endParaRPr lang="en-US" sz="2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endParaRPr lang="en-US" sz="2200" dirty="0">
              <a:latin typeface="Calibri" panose="020F0502020204030204" pitchFamily="34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61913"/>
            <a:ext cx="7497763" cy="12334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County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772400" cy="44196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Montgomery County Office of Emergency Management and Homeland Security (OEMHS)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Obtain hazardous materials use permit annually for all facilities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latin typeface="+mj-lt"/>
              </a:rPr>
              <a:t>Maintain an alphabetical CIL</a:t>
            </a:r>
          </a:p>
          <a:p>
            <a:pPr marL="457200" indent="-3429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Include container types, sizes, amounts on CIL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152400"/>
            <a:ext cx="7497763" cy="914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Pictograms – see handout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1219200" y="1252538"/>
          <a:ext cx="7624763" cy="5481637"/>
        </p:xfrm>
        <a:graphic>
          <a:graphicData uri="http://schemas.openxmlformats.org/drawingml/2006/table">
            <a:tbl>
              <a:tblPr firstRow="1" bandRow="1"/>
              <a:tblGrid>
                <a:gridCol w="21567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03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15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61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680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Chemical Type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Pictogram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Examples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699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Explosives</a:t>
                      </a:r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Chemicals susceptible (by heat, shock, friction or other impulse) to a rapid chemical reaction, decomposition or combustion with the rapid generation of heat and gases.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organic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peroxides; nitrogen triiodide; picric acid; potassium metal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  <a:p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692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Flammables</a:t>
                      </a:r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8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Chemicals with the potential to catch fire.  Liquids, gases, solids (in the form of dusts) can be flammable and/or explosive.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propane; paint thinner;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mastics;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solvents (acetone, alcohols, acetic acid, hexane); adhesives (some)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  <a:p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055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Oxidizers/</a:t>
                      </a:r>
                    </a:p>
                    <a:p>
                      <a:pPr algn="ctr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Reactives</a:t>
                      </a:r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8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Chemicals that react violently when combined with heat, light water, or atmospheric oxygen, causing explosions or violent chemical reactions.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nitrates; chlorates; nitrites; peroxides; picric acid (crystallized); ethyl ether (crystallized); water reactive metals (e.g., sodium)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036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b="0" i="0" dirty="0">
                          <a:latin typeface="Calibri" panose="020F0502020204030204" pitchFamily="34" charset="0"/>
                        </a:rPr>
                        <a:t>Compressed</a:t>
                      </a:r>
                      <a:r>
                        <a:rPr lang="en-US" sz="2000" b="0" i="0" baseline="0" dirty="0">
                          <a:latin typeface="Calibri" panose="020F0502020204030204" pitchFamily="34" charset="0"/>
                        </a:rPr>
                        <a:t> Gases</a:t>
                      </a:r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8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Gases stored under pressure such that cracks or damage to the tanks and valves could cause significant physical harm to those in the same room.  </a:t>
                      </a: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acetylene; helium; nitrogen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L="91449" marR="91449" marT="45717" marB="4571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732" name="Picture 9" descr="\\45GUDE-DATA1\Depts\FacilitiesMgmt\Safety\Hazcom Initiative\Workgroup\GHS Pictograms\explosi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Picture 4" descr="\\45GUDE-DATA1\Depts\FacilitiesMgmt\Safety\Hazcom Initiative\Workgroup\GHS Pictograms\fl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6865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6" descr="\\45GUDE-DATA1\Depts\FacilitiesMgmt\Safety\Hazcom Initiative\Workgroup\GHS Pictograms\oxidiz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429101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8" descr="\\45GUDE-DATA1\Depts\FacilitiesMgmt\Safety\Hazcom Initiative\Workgroup\GHS Pictograms\g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4831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152400"/>
            <a:ext cx="7497763" cy="914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Pictograms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/>
        </p:nvGraphicFramePr>
        <p:xfrm>
          <a:off x="1295400" y="1349375"/>
          <a:ext cx="7543800" cy="5378450"/>
        </p:xfrm>
        <a:graphic>
          <a:graphicData uri="http://schemas.openxmlformats.org/drawingml/2006/table">
            <a:tbl>
              <a:tblPr firstRow="1" bandRow="1"/>
              <a:tblGrid>
                <a:gridCol w="21338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44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96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59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851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Chemical Type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Pictogram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</a:rPr>
                        <a:t>Examples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76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en-US" sz="2000" b="0" i="0" dirty="0">
                          <a:latin typeface="Calibri" panose="020F0502020204030204" pitchFamily="34" charset="0"/>
                        </a:rPr>
                        <a:t>Acute Toxics (Severe)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Any substance that, even in small amounts, can injure living tissue when ingested, inhaled, or absorbed.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mercury; arsenic; cyanide; mercuric chloride; sodium peroxide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541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Corrosives</a:t>
                      </a:r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Chemicals that can burn,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irritate or destroy living tissue or corrode metal through direct chemical action. Includes strong acids and bases (alkaline) and dehydrating agents and oxidants.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sulfuric, nitric, hydrofluoric, and hydrochloric acids; potassium, ammonium, and sodium hydroxides (bases); hydrogen peroxide or chlorine (oxidants)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462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b="0" i="0" dirty="0">
                          <a:latin typeface="Calibri" panose="020F0502020204030204" pitchFamily="34" charset="0"/>
                        </a:rPr>
                        <a:t>Chronic Health</a:t>
                      </a:r>
                      <a:r>
                        <a:rPr lang="en-US" sz="2000" b="0" i="0" baseline="0" dirty="0">
                          <a:latin typeface="Calibri" panose="020F0502020204030204" pitchFamily="34" charset="0"/>
                        </a:rPr>
                        <a:t> Hazards</a:t>
                      </a:r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Any substance that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can cause chronic health effects.  Includes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carcinogens, mutagens, sensitizers,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reproductive toxicants, target organ toxicants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mercury; arsenic; lead; benzene; cadmium; chromium; PCBs; asbestos; wood dust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884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2000" b="0" i="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b="0" i="0" dirty="0">
                          <a:latin typeface="Calibri" panose="020F0502020204030204" pitchFamily="34" charset="0"/>
                        </a:rPr>
                        <a:t>Acute Toxics</a:t>
                      </a: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Substances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that can cause acute health effects, such as irritation (eye, skin, respiratory), narcotic effects, sensitization. 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refrigerants; isocyanates; acetic acid; ammonia; bromine</a:t>
                      </a:r>
                      <a:endParaRPr lang="en-US" sz="1200" b="0" i="0" dirty="0">
                        <a:latin typeface="Calibri" panose="020F0502020204030204" pitchFamily="34" charset="0"/>
                      </a:endParaRPr>
                    </a:p>
                  </a:txBody>
                  <a:tcPr marT="45709" marB="457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56" name="Picture 7" descr="\\45GUDE-DATA1\Depts\FacilitiesMgmt\Safety\Hazcom Initiative\Workgroup\GHS Pictograms\tox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5" descr="\\45GUDE-DATA1\Depts\FacilitiesMgmt\Safety\Hazcom Initiative\Workgroup\GHS Pictograms\corros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98767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Picture 2" descr="\\45GUDE-DATA1\Depts\FacilitiesMgmt\Safety\Hazcom Initiative\Workgroup\GHS Pictograms\chronic health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4976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9" name="Picture 3" descr="\\45GUDE-DATA1\Depts\FacilitiesMgmt\Safety\Hazcom Initiative\Workgroup\GHS Pictograms\excla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896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Labels</a:t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OSHA/MOSH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8153400" cy="5029200"/>
          </a:xfrm>
        </p:spPr>
        <p:txBody>
          <a:bodyPr>
            <a:normAutofit/>
          </a:bodyPr>
          <a:lstStyle/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Name of chemical(s)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Hazards (physical and health) – can use pictograms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Manufacturer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Signal Word – Danger, Warning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Precautions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sz="2400" dirty="0">
              <a:latin typeface="+mj-lt"/>
            </a:endParaRP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Labels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Label Pictograms?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6389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425" y="200025"/>
            <a:ext cx="7497763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Chemical Information List (CIL)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How do you inventory your lab chemicals?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8001000" cy="48006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>
                <a:latin typeface="+mj-lt"/>
              </a:rPr>
              <a:t>Chemical Inventory Job Hazard Analysis (</a:t>
            </a:r>
            <a:r>
              <a:rPr lang="en-US" dirty="0" err="1">
                <a:latin typeface="+mj-lt"/>
              </a:rPr>
              <a:t>JHA</a:t>
            </a:r>
            <a:r>
              <a:rPr lang="en-US" dirty="0">
                <a:latin typeface="+mj-lt"/>
              </a:rPr>
              <a:t>)</a:t>
            </a:r>
          </a:p>
          <a:p>
            <a:pPr marL="571500" indent="-4572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Handout</a:t>
            </a:r>
          </a:p>
          <a:p>
            <a:pPr marL="571500" indent="-4572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+mj-lt"/>
              </a:rPr>
              <a:t>Download at:</a:t>
            </a:r>
            <a:r>
              <a:rPr lang="en-US" dirty="0">
                <a:latin typeface="+mj-lt"/>
              </a:rPr>
              <a:t> </a:t>
            </a:r>
            <a:r>
              <a:rPr lang="en-US" sz="2000" dirty="0" smtClean="0">
                <a:latin typeface="+mj-lt"/>
                <a:hlinkClick r:id="rId2"/>
              </a:rPr>
              <a:t>http://www.montgomeryschoolsmd.org/uploadedFiles/departments/facilities/safety/JHAScienceChemicalInventory063016FINAL.pdf</a:t>
            </a:r>
            <a:r>
              <a:rPr lang="en-US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PPE – Glove Selection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8077200" cy="5410200"/>
          </a:xfrm>
        </p:spPr>
        <p:txBody>
          <a:bodyPr>
            <a:normAutofit/>
          </a:bodyPr>
          <a:lstStyle/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+mj-lt"/>
              </a:rPr>
              <a:t>Nitrile and neoprene or butyl should be sufficient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+mj-lt"/>
              </a:rPr>
              <a:t>No glove can protect against all chemicals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+mj-lt"/>
              </a:rPr>
              <a:t>Ensure proper fit, use, training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+mj-lt"/>
              </a:rPr>
              <a:t>Do not immerse gloved hands in chemicals – gloves are not indestructible 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+mj-lt"/>
              </a:rPr>
              <a:t>Minimize contact with chemicals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+mj-lt"/>
              </a:rPr>
              <a:t>Always wash hands after removing gloves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PPE – Glove Selection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90600"/>
            <a:ext cx="7772400" cy="55626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dirty="0">
                <a:latin typeface="+mj-lt"/>
              </a:rPr>
              <a:t>No latex, no vinyl medical or food service gloves</a:t>
            </a:r>
          </a:p>
          <a:p>
            <a:pPr marL="11430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>
              <a:latin typeface="+mj-lt"/>
            </a:endParaRPr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2498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97763" cy="1295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PPE - Glove Selection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Which material will protect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848600" cy="5181600"/>
          </a:xfrm>
        </p:spPr>
        <p:txBody>
          <a:bodyPr>
            <a:normAutofit lnSpcReduction="10000"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>
                <a:latin typeface="+mj-lt"/>
              </a:rPr>
              <a:t>Check for information from: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Safety Data Sheet (SDS) 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Chemical-resistant glove selection guides (Flinn -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handout</a:t>
            </a:r>
            <a:r>
              <a:rPr lang="en-US" sz="2400" dirty="0">
                <a:latin typeface="+mj-lt"/>
              </a:rPr>
              <a:t>)</a:t>
            </a:r>
          </a:p>
          <a:p>
            <a:pPr marL="457200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+mj-lt"/>
              </a:rPr>
              <a:t>Glove manufacturer guides</a:t>
            </a:r>
          </a:p>
          <a:p>
            <a:pPr marL="731838" lvl="1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Ansell online guide </a:t>
            </a:r>
            <a:r>
              <a:rPr lang="en-US" sz="2000" dirty="0">
                <a:latin typeface="+mj-lt"/>
                <a:hlinkClick r:id="rId2"/>
              </a:rPr>
              <a:t>http://</a:t>
            </a:r>
            <a:r>
              <a:rPr lang="en-US" sz="2000" dirty="0" err="1">
                <a:latin typeface="+mj-lt"/>
                <a:hlinkClick r:id="rId2"/>
              </a:rPr>
              <a:t>www.ansellpro.com</a:t>
            </a:r>
            <a:r>
              <a:rPr lang="en-US" sz="2000" dirty="0">
                <a:latin typeface="+mj-lt"/>
                <a:hlinkClick r:id="rId2"/>
              </a:rPr>
              <a:t>/</a:t>
            </a:r>
            <a:r>
              <a:rPr lang="en-US" sz="2000" dirty="0" err="1">
                <a:latin typeface="+mj-lt"/>
                <a:hlinkClick r:id="rId2"/>
              </a:rPr>
              <a:t>specware</a:t>
            </a:r>
            <a:r>
              <a:rPr lang="en-US" sz="2000" dirty="0">
                <a:latin typeface="+mj-lt"/>
                <a:hlinkClick r:id="rId2"/>
              </a:rPr>
              <a:t>/</a:t>
            </a:r>
            <a:r>
              <a:rPr lang="en-US" sz="2000" dirty="0" err="1">
                <a:latin typeface="+mj-lt"/>
                <a:hlinkClick r:id="rId2"/>
              </a:rPr>
              <a:t>guide.asp</a:t>
            </a:r>
            <a:r>
              <a:rPr lang="en-US" sz="2000" dirty="0">
                <a:latin typeface="+mj-lt"/>
              </a:rPr>
              <a:t> </a:t>
            </a:r>
          </a:p>
          <a:p>
            <a:pPr marL="731838" lvl="1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Ansell downloadable guide </a:t>
            </a:r>
            <a:r>
              <a:rPr lang="en-US" sz="1700" dirty="0">
                <a:latin typeface="+mj-lt"/>
                <a:hlinkClick r:id="rId3"/>
              </a:rPr>
              <a:t>www.ansellpro.com/download/</a:t>
            </a:r>
            <a:r>
              <a:rPr lang="en-US" sz="1700" dirty="0" err="1">
                <a:latin typeface="+mj-lt"/>
                <a:hlinkClick r:id="rId3"/>
              </a:rPr>
              <a:t>Ansell_8thEditionChemicalResistanceGuide.pdf</a:t>
            </a:r>
            <a:r>
              <a:rPr lang="en-US" sz="2000" dirty="0">
                <a:latin typeface="+mj-lt"/>
              </a:rPr>
              <a:t>  </a:t>
            </a:r>
          </a:p>
          <a:p>
            <a:pPr marL="731838" lvl="1" indent="-342900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dirty="0">
                <a:latin typeface="+mj-lt"/>
              </a:rPr>
              <a:t>Showa Best online guide </a:t>
            </a:r>
            <a:r>
              <a:rPr lang="en-US" sz="2000" dirty="0">
                <a:latin typeface="+mj-lt"/>
                <a:hlinkClick r:id="rId4"/>
              </a:rPr>
              <a:t>http://</a:t>
            </a:r>
            <a:r>
              <a:rPr lang="en-US" sz="2000" dirty="0" err="1">
                <a:latin typeface="+mj-lt"/>
                <a:hlinkClick r:id="rId4"/>
              </a:rPr>
              <a:t>www.showagroup.com</a:t>
            </a:r>
            <a:r>
              <a:rPr lang="en-US" sz="2000" dirty="0">
                <a:latin typeface="+mj-lt"/>
                <a:hlinkClick r:id="rId4"/>
              </a:rPr>
              <a:t>/innovation/chemical-resistance</a:t>
            </a:r>
            <a:r>
              <a:rPr lang="en-US" sz="2000" dirty="0">
                <a:latin typeface="+mj-lt"/>
              </a:rPr>
              <a:t> 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69163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Glove Selection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5029200"/>
          </a:xfrm>
        </p:spPr>
        <p:txBody>
          <a:bodyPr>
            <a:normAutofit/>
          </a:bodyPr>
          <a:lstStyle/>
          <a:p>
            <a:pPr marL="114300" indent="0" eaLnBrk="1" fontAlgn="auto" hangingPunct="1">
              <a:lnSpc>
                <a:spcPct val="15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+mj-lt"/>
              </a:rPr>
              <a:t>	</a:t>
            </a:r>
          </a:p>
          <a:p>
            <a:pPr marL="5715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37892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35088"/>
            <a:ext cx="74676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1066800" y="609600"/>
            <a:ext cx="8001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Ansell Guide: </a:t>
            </a:r>
            <a:r>
              <a:rPr lang="en-US" altLang="en-US" sz="1600">
                <a:hlinkClick r:id="rId3"/>
              </a:rPr>
              <a:t>http://www.ansellpro.com/download/Ansell_8thEditionChemicalResistanceGuide.pdf</a:t>
            </a:r>
            <a:r>
              <a:rPr lang="en-US" altLang="en-US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644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Systemwide Safety Programs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Mission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953000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3500" smtClean="0">
                <a:latin typeface="Calibri" panose="020F0502020204030204" pitchFamily="34" charset="0"/>
              </a:rPr>
              <a:t>Help establish and maintain a safe, healthful learning and working environment for students, staff, contractors, and visitors.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066800"/>
            <a:ext cx="5008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1534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</a:rPr>
              <a:t>Hazardous Chemicals</a:t>
            </a:r>
            <a:br>
              <a:rPr lang="en-US" sz="3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What if you have a large chemical (or any mercury) spill?</a:t>
            </a:r>
          </a:p>
        </p:txBody>
      </p:sp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8031163" cy="556260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Evacuate, isolate the room or immediate area</a:t>
            </a:r>
            <a:endParaRPr lang="en-US" altLang="en-US" sz="800" smtClean="0">
              <a:latin typeface="Calibri" panose="020F0502020204030204" pitchFamily="34" charset="0"/>
            </a:endParaRP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Call 911 if severe, or immediate help needed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Provide first aid, as needed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Open windows and turn off HVAC, if feasible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Contact SSP (240-314-1070; 301-370-2141) or ES/IAQ (301-926-4409) immediately 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Sequester potentially contaminated materials and occupants in nearby hall or room, if possible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800" smtClean="0">
                <a:latin typeface="Calibri" panose="020F0502020204030204" pitchFamily="34" charset="0"/>
              </a:rPr>
              <a:t>Implement Shelter In Place, if needed</a:t>
            </a:r>
          </a:p>
          <a:p>
            <a:pPr marL="457200" indent="-457200" eaLnBrk="1" hangingPunct="1"/>
            <a:r>
              <a:rPr lang="en-US" altLang="en-US" smtClean="0">
                <a:solidFill>
                  <a:srgbClr val="FF0000"/>
                </a:solidFill>
                <a:latin typeface="Calibri" panose="020F0502020204030204" pitchFamily="34" charset="0"/>
              </a:rPr>
              <a:t>Do not attempt to clean the spill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338" y="76200"/>
            <a:ext cx="7497762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Online Safety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85800"/>
            <a:ext cx="7924800" cy="6019800"/>
          </a:xfrm>
        </p:spPr>
        <p:txBody>
          <a:bodyPr>
            <a:noAutofit/>
          </a:bodyPr>
          <a:lstStyle/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>
                <a:latin typeface="Calibri" panose="020F0502020204030204" pitchFamily="34" charset="0"/>
              </a:rPr>
              <a:t>Mandatory online safety training for secondary science staff:</a:t>
            </a:r>
          </a:p>
          <a:p>
            <a:pPr marL="457200" indent="-3429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Bloodborne Pathogen Exposure Prevention – </a:t>
            </a:r>
            <a:r>
              <a:rPr lang="en-U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Annually</a:t>
            </a:r>
          </a:p>
          <a:p>
            <a:pPr marL="457200" indent="-3429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Science Lab Safety – </a:t>
            </a:r>
            <a:r>
              <a:rPr lang="en-U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Annually</a:t>
            </a:r>
          </a:p>
          <a:p>
            <a:pPr marL="457200" indent="-3429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Hazard Communication: Right to Understand</a:t>
            </a:r>
          </a:p>
          <a:p>
            <a:pPr marL="457200" indent="-3429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Safety Data Sheets: Globally Harmonized System (GHS)</a:t>
            </a:r>
          </a:p>
          <a:p>
            <a:pPr marL="5715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400" dirty="0">
                <a:latin typeface="Calibri" panose="020F0502020204030204" pitchFamily="34" charset="0"/>
              </a:rPr>
              <a:t>New Process (no more PDO registration, PDO transcript):*</a:t>
            </a:r>
          </a:p>
          <a:p>
            <a:pPr marL="457200" indent="-339725">
              <a:defRPr/>
            </a:pPr>
            <a:r>
              <a:rPr lang="en-US" sz="2000" dirty="0">
                <a:latin typeface="Calibri" panose="020F0502020204030204" pitchFamily="34" charset="0"/>
              </a:rPr>
              <a:t>Go to SafeSchools at </a:t>
            </a:r>
            <a:r>
              <a:rPr lang="en-US" sz="2000" u="sng" dirty="0">
                <a:latin typeface="Calibri" panose="020F0502020204030204" pitchFamily="34" charset="0"/>
                <a:hlinkClick r:id="rId2"/>
              </a:rPr>
              <a:t>mcps.md.safeschools.com/login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pPr marL="457200" indent="-339725">
              <a:defRPr/>
            </a:pPr>
            <a:r>
              <a:rPr lang="en-US" sz="2000" dirty="0">
                <a:latin typeface="Calibri" panose="020F0502020204030204" pitchFamily="34" charset="0"/>
              </a:rPr>
              <a:t>Log on using your Outlook user name; no password is needed</a:t>
            </a:r>
          </a:p>
          <a:p>
            <a:pPr marL="457200" indent="-339725">
              <a:defRPr/>
            </a:pPr>
            <a:r>
              <a:rPr lang="en-US" sz="2000" dirty="0">
                <a:latin typeface="Calibri" panose="020F0502020204030204" pitchFamily="34" charset="0"/>
              </a:rPr>
              <a:t>The training home page will list mandatory and suggested (voluntary) training courses</a:t>
            </a:r>
          </a:p>
          <a:p>
            <a:pPr marL="457200" indent="-339725">
              <a:defRPr/>
            </a:pPr>
            <a:r>
              <a:rPr lang="en-US" sz="2000" dirty="0">
                <a:latin typeface="Calibri" panose="020F0502020204030204" pitchFamily="34" charset="0"/>
              </a:rPr>
              <a:t>Click any course name to begin training</a:t>
            </a:r>
          </a:p>
          <a:p>
            <a:pPr marL="457200" indent="-339725">
              <a:defRPr/>
            </a:pPr>
            <a:r>
              <a:rPr lang="en-US" sz="2000" dirty="0">
                <a:latin typeface="Calibri" panose="020F0502020204030204" pitchFamily="34" charset="0"/>
              </a:rPr>
              <a:t>Print a certificate of completion after completing each course</a:t>
            </a:r>
          </a:p>
          <a:p>
            <a:pPr marL="11430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2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8738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600" dirty="0">
                <a:latin typeface="Calibri" panose="020F0502020204030204" pitchFamily="34" charset="0"/>
              </a:rPr>
              <a:t>* Directions to take courses, view course completion records, and print/save certificates: </a:t>
            </a:r>
            <a:r>
              <a:rPr lang="en-US" sz="1700" dirty="0">
                <a:latin typeface="Calibri" panose="020F0502020204030204" pitchFamily="34" charset="0"/>
                <a:hlinkClick r:id="rId3"/>
              </a:rPr>
              <a:t>http://www.montgomeryschoolsmd.org/departments/facilities/safety/</a:t>
            </a:r>
            <a:r>
              <a:rPr lang="en-US" sz="1700" dirty="0" err="1">
                <a:latin typeface="Calibri" panose="020F0502020204030204" pitchFamily="34" charset="0"/>
                <a:hlinkClick r:id="rId3"/>
              </a:rPr>
              <a:t>training.aspx</a:t>
            </a:r>
            <a:r>
              <a:rPr lang="en-US" sz="1700" dirty="0">
                <a:latin typeface="Calibri" panose="020F0502020204030204" pitchFamily="34" charset="0"/>
                <a:hlinkClick r:id="rId3"/>
              </a:rPr>
              <a:t> </a:t>
            </a:r>
            <a:endParaRPr lang="en-US" sz="1700" dirty="0">
              <a:latin typeface="Calibri" panose="020F0502020204030204" pitchFamily="34" charset="0"/>
            </a:endParaRPr>
          </a:p>
          <a:p>
            <a:pPr marL="411163" lvl="1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Verdana"/>
              <a:buNone/>
              <a:defRPr/>
            </a:pPr>
            <a:endParaRPr lang="en-US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64463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Systemwide Safety Programs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Science Safety Page –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SSP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Website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8077200" cy="5334000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ts val="1200"/>
              </a:spcAft>
              <a:buFont typeface="Wingdings 2" panose="05020102010507070707" pitchFamily="18" charset="2"/>
              <a:buNone/>
            </a:pPr>
            <a:r>
              <a:rPr lang="en-US" sz="1500" dirty="0" smtClean="0">
                <a:latin typeface="Calibri" panose="020F0502020204030204" pitchFamily="34" charset="0"/>
                <a:hlinkClick r:id="rId2"/>
              </a:rPr>
              <a:t>www.montgomeryschoolsmd.org/departments/facilities/safety/health-guidance.aspx</a:t>
            </a:r>
            <a:endParaRPr lang="en-US" sz="1500" dirty="0" smtClean="0">
              <a:latin typeface="Calibri" panose="020F0502020204030204" pitchFamily="34" charset="0"/>
            </a:endParaRP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46767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 rot="4837648">
            <a:off x="5442876" y="3926199"/>
            <a:ext cx="239449" cy="732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497763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Questions?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435100" y="1447800"/>
            <a:ext cx="6718300" cy="4800600"/>
          </a:xfrm>
        </p:spPr>
        <p:txBody>
          <a:bodyPr/>
          <a:lstStyle/>
          <a:p>
            <a:pPr marL="114300" indent="0" eaLnBrk="1" hangingPunct="1">
              <a:buFont typeface="Wingdings 2" panose="05020102010507070707" pitchFamily="18" charset="2"/>
              <a:buNone/>
            </a:pPr>
            <a:r>
              <a:rPr lang="en-US" altLang="en-US" smtClean="0"/>
              <a:t> </a:t>
            </a:r>
          </a:p>
        </p:txBody>
      </p:sp>
      <p:pic>
        <p:nvPicPr>
          <p:cNvPr id="41988" name="Picture 2" descr="M:\Safety\Presentations\FY14\AP1\ques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828800"/>
            <a:ext cx="35528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64463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Systemwide Safety Programs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Major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7848600" cy="49530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 2" panose="05020102010507070707" pitchFamily="18" charset="2"/>
              <a:buNone/>
              <a:defRPr/>
            </a:pPr>
            <a:endParaRPr lang="en-US" sz="1400" dirty="0">
              <a:latin typeface="Calibri" panose="020F0502020204030204" pitchFamily="34" charset="0"/>
            </a:endParaRPr>
          </a:p>
          <a:p>
            <a:pPr marL="457200" indent="-457200" eaLnBrk="1" hangingPunct="1">
              <a:spcBef>
                <a:spcPts val="2400"/>
              </a:spcBef>
              <a:defRPr/>
            </a:pPr>
            <a:r>
              <a:rPr lang="en-US" sz="2600" dirty="0">
                <a:latin typeface="Calibri" panose="020F0502020204030204" pitchFamily="34" charset="0"/>
              </a:rPr>
              <a:t>Guidance/direction to facilities, offices, departments </a:t>
            </a:r>
          </a:p>
          <a:p>
            <a:pPr marL="457200" indent="-457200" eaLnBrk="1" hangingPunct="1">
              <a:spcBef>
                <a:spcPts val="2400"/>
              </a:spcBef>
              <a:defRPr/>
            </a:pPr>
            <a:r>
              <a:rPr lang="en-US" sz="2600" dirty="0">
                <a:latin typeface="Calibri" panose="020F0502020204030204" pitchFamily="34" charset="0"/>
              </a:rPr>
              <a:t>Oversight of student and employee safety programs </a:t>
            </a:r>
          </a:p>
          <a:p>
            <a:pPr marL="457200" indent="-457200" eaLnBrk="1" hangingPunct="1">
              <a:spcBef>
                <a:spcPts val="2400"/>
              </a:spcBef>
              <a:defRPr/>
            </a:pPr>
            <a:r>
              <a:rPr lang="en-US" sz="2600" dirty="0">
                <a:latin typeface="Calibri" panose="020F0502020204030204" pitchFamily="34" charset="0"/>
              </a:rPr>
              <a:t>Compliance with safety and health regulations</a:t>
            </a:r>
          </a:p>
          <a:p>
            <a:pPr marL="457200" indent="-457200" eaLnBrk="1" hangingPunct="1">
              <a:spcBef>
                <a:spcPts val="2400"/>
              </a:spcBef>
              <a:defRPr/>
            </a:pPr>
            <a:r>
              <a:rPr lang="en-US" sz="2600" dirty="0">
                <a:latin typeface="Calibri" panose="020F0502020204030204" pitchFamily="34" charset="0"/>
              </a:rPr>
              <a:t>Coordinate safety training</a:t>
            </a:r>
          </a:p>
          <a:p>
            <a:pPr marL="457200" indent="-457200" eaLnBrk="1" hangingPunct="1">
              <a:spcBef>
                <a:spcPts val="2400"/>
              </a:spcBef>
              <a:defRPr/>
            </a:pPr>
            <a:r>
              <a:rPr lang="en-US" sz="2600" dirty="0">
                <a:latin typeface="Calibri" panose="020F0502020204030204" pitchFamily="34" charset="0"/>
              </a:rPr>
              <a:t>Hazard evaluation, accident investigation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64463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Systemwide Safety Programs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About Us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8001000" cy="51054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spcAft>
                <a:spcPts val="800"/>
              </a:spcAft>
            </a:pPr>
            <a:r>
              <a:rPr lang="en-US" sz="2600" smtClean="0">
                <a:latin typeface="Calibri" panose="020F0502020204030204" pitchFamily="34" charset="0"/>
              </a:rPr>
              <a:t>We are experts in the practice of safety/health</a:t>
            </a:r>
          </a:p>
          <a:p>
            <a:pPr marL="574675" lvl="1" indent="-339725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200" smtClean="0">
                <a:latin typeface="Calibri" panose="020F0502020204030204" pitchFamily="34" charset="0"/>
              </a:rPr>
              <a:t>identifying, anticipating, evaluating hazards</a:t>
            </a:r>
          </a:p>
          <a:p>
            <a:pPr marL="574675" lvl="1" indent="-339725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2200" smtClean="0">
                <a:latin typeface="Calibri" panose="020F0502020204030204" pitchFamily="34" charset="0"/>
              </a:rPr>
              <a:t>determining feasible methods for controlling hazards</a:t>
            </a:r>
          </a:p>
          <a:p>
            <a:pPr marL="457200" indent="-457200" eaLnBrk="1" hangingPunct="1">
              <a:spcAft>
                <a:spcPts val="800"/>
              </a:spcAft>
            </a:pPr>
            <a:r>
              <a:rPr lang="en-US" sz="2600" smtClean="0">
                <a:latin typeface="Calibri" panose="020F0502020204030204" pitchFamily="34" charset="0"/>
              </a:rPr>
              <a:t>We are not experts on what you do </a:t>
            </a:r>
            <a:r>
              <a:rPr lang="en-US" sz="2200" smtClean="0">
                <a:latin typeface="Calibri" panose="020F0502020204030204" pitchFamily="34" charset="0"/>
              </a:rPr>
              <a:t>(&gt;520 MCPS job titles)</a:t>
            </a:r>
          </a:p>
          <a:p>
            <a:pPr marL="574675" lvl="1" indent="-339725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2200" smtClean="0">
                <a:latin typeface="Calibri" panose="020F0502020204030204" pitchFamily="34" charset="0"/>
              </a:rPr>
              <a:t>we are not welders, teachers, principals, HVAC mechanics, bus drivers, building service workers, physical therapists, etc.</a:t>
            </a:r>
          </a:p>
          <a:p>
            <a:pPr marL="457200" indent="-457200" eaLnBrk="1" hangingPunct="1">
              <a:spcAft>
                <a:spcPts val="1800"/>
              </a:spcAft>
            </a:pPr>
            <a:r>
              <a:rPr lang="en-US" sz="2600" smtClean="0">
                <a:latin typeface="Calibri" panose="020F0502020204030204" pitchFamily="34" charset="0"/>
              </a:rPr>
              <a:t>We must work with you to ensure effective, feasible safety/health procedures and control methods</a:t>
            </a:r>
          </a:p>
          <a:p>
            <a:pPr marL="457200" indent="-457200" eaLnBrk="1" hangingPunct="1">
              <a:spcAft>
                <a:spcPts val="1800"/>
              </a:spcAft>
            </a:pPr>
            <a:r>
              <a:rPr lang="en-US" sz="2600" smtClean="0">
                <a:latin typeface="Calibri" panose="020F0502020204030204" pitchFamily="34" charset="0"/>
              </a:rPr>
              <a:t>We are busy, not rude (usually)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endParaRPr lang="en-US" sz="260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</a:rPr>
              <a:t>Hierarchy of Hazard Controls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848600" cy="4876800"/>
          </a:xfrm>
        </p:spPr>
        <p:txBody>
          <a:bodyPr/>
          <a:lstStyle/>
          <a:p>
            <a:pPr marL="0" indent="0"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100" dirty="0">
                <a:ln w="50800"/>
                <a:latin typeface="Calibri" panose="020F0502020204030204" pitchFamily="34" charset="0"/>
                <a:cs typeface="Calibri" panose="020F0502020204030204" pitchFamily="34" charset="0"/>
              </a:rPr>
              <a:t>A concept used to protect workers from job hazards:</a:t>
            </a:r>
            <a:endParaRPr lang="en-US" sz="1000" dirty="0">
              <a:ln w="5080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9775" indent="-457200">
              <a:spcAft>
                <a:spcPts val="24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ln w="50800"/>
                <a:latin typeface="Calibri" panose="020F0502020204030204" pitchFamily="34" charset="0"/>
                <a:cs typeface="Calibri" panose="020F0502020204030204" pitchFamily="34" charset="0"/>
              </a:rPr>
              <a:t>Ranks control method categories by effectiveness</a:t>
            </a:r>
          </a:p>
          <a:p>
            <a:pPr marL="739775" indent="-457200">
              <a:spcAft>
                <a:spcPts val="18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ln w="50800"/>
                <a:latin typeface="Calibri" panose="020F0502020204030204" pitchFamily="34" charset="0"/>
                <a:cs typeface="Calibri" panose="020F0502020204030204" pitchFamily="34" charset="0"/>
              </a:rPr>
              <a:t>Promoted/required by OSHA/MOSH </a:t>
            </a:r>
          </a:p>
          <a:p>
            <a:pPr marL="0" indent="0" eaLnBrk="1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</a:rPr>
              <a:t>Hierarchy of Controls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7848600" cy="51816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3100" dirty="0">
                <a:ln w="50800"/>
                <a:latin typeface="Calibri" panose="020F0502020204030204" pitchFamily="34" charset="0"/>
                <a:cs typeface="Arial" charset="0"/>
              </a:rPr>
              <a:t>In order, by decreasing effectiveness: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sz="1200" dirty="0">
              <a:ln w="50800"/>
              <a:latin typeface="Calibri" panose="020F0502020204030204" pitchFamily="34" charset="0"/>
              <a:cs typeface="Arial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3100" dirty="0">
                <a:ln w="50800"/>
                <a:latin typeface="Calibri" panose="020F0502020204030204" pitchFamily="34" charset="0"/>
                <a:cs typeface="Arial" charset="0"/>
              </a:rPr>
              <a:t>Elimination/Substitution</a:t>
            </a:r>
            <a:endParaRPr lang="en-US" sz="2700" dirty="0">
              <a:ln w="50800"/>
              <a:latin typeface="Calibri" panose="020F0502020204030204" pitchFamily="34" charset="0"/>
              <a:cs typeface="Arial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  <a:defRPr/>
            </a:pPr>
            <a:r>
              <a:rPr lang="en-US" sz="3100" dirty="0">
                <a:ln w="50800"/>
                <a:latin typeface="Calibri" panose="020F0502020204030204" pitchFamily="34" charset="0"/>
                <a:cs typeface="Arial" charset="0"/>
              </a:rPr>
              <a:t>Engineering Controls</a:t>
            </a:r>
          </a:p>
          <a:p>
            <a:pPr marL="788988" lvl="1" indent="-514350"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ln w="50800"/>
                <a:latin typeface="Calibri" panose="020F0502020204030204" pitchFamily="34" charset="0"/>
                <a:cs typeface="Arial" charset="0"/>
              </a:rPr>
              <a:t>Lab hood, exhaust ventilation, safety shield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  <a:defRPr/>
            </a:pPr>
            <a:r>
              <a:rPr lang="en-US" sz="3100" dirty="0">
                <a:ln w="50800"/>
                <a:latin typeface="Calibri" panose="020F0502020204030204" pitchFamily="34" charset="0"/>
                <a:cs typeface="Arial" charset="0"/>
              </a:rPr>
              <a:t>Administrative Controls/Work Practices</a:t>
            </a:r>
          </a:p>
          <a:p>
            <a:pPr marL="788988" lvl="1" indent="-514350"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ln w="50800"/>
                <a:latin typeface="Calibri" panose="020F0502020204030204" pitchFamily="34" charset="0"/>
                <a:cs typeface="Arial" charset="0"/>
              </a:rPr>
              <a:t>Training, written procedures, housekeeping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  <a:defRPr/>
            </a:pPr>
            <a:r>
              <a:rPr lang="en-US" sz="3100" dirty="0">
                <a:ln w="50800"/>
                <a:latin typeface="Calibri" panose="020F0502020204030204" pitchFamily="34" charset="0"/>
                <a:cs typeface="Arial" charset="0"/>
              </a:rPr>
              <a:t>Personal Protective Equipment (PPE)</a:t>
            </a:r>
          </a:p>
          <a:p>
            <a:pPr marL="788988" lvl="1" indent="-514350"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ln w="50800"/>
                <a:latin typeface="Calibri" panose="020F0502020204030204" pitchFamily="34" charset="0"/>
                <a:cs typeface="Arial" charset="0"/>
              </a:rPr>
              <a:t>Gloves, goggles, apron, lab coat</a:t>
            </a:r>
          </a:p>
          <a:p>
            <a:pPr marL="0" indent="0" eaLnBrk="1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9248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</a:rPr>
              <a:t>Hierarchy of Controls</a:t>
            </a:r>
            <a:br>
              <a:rPr lang="en-US" sz="3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Why is PPE a last resort (least effective)?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7848600" cy="55626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 ongoing proper training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be properly selected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fit correctly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be used correctly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be used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be maintained, cleaned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uncomfortable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create other hazards</a:t>
            </a:r>
          </a:p>
          <a:p>
            <a:pPr marL="731838" lvl="1" indent="-457200" eaLnBrk="1" hangingPunct="1">
              <a:spcBef>
                <a:spcPts val="6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stress, impaired vision/dexterity/hearing/mobility</a:t>
            </a:r>
          </a:p>
          <a:p>
            <a:pPr marL="457200" indent="-457200" eaLnBrk="1" hangingPunct="1">
              <a:spcBef>
                <a:spcPts val="1200"/>
              </a:spcBef>
            </a:pPr>
            <a:r>
              <a:rPr lang="en-US" altLang="en-US" sz="2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only when more effective controls are not feasible or 100% effective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en-US" sz="28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endParaRPr lang="en-US" altLang="en-US" sz="28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9248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400" dirty="0">
                <a:solidFill>
                  <a:schemeClr val="accent2">
                    <a:lumMod val="50000"/>
                  </a:schemeClr>
                </a:solidFill>
              </a:rPr>
              <a:t>Hierarchy of Controls</a:t>
            </a:r>
            <a:br>
              <a:rPr lang="en-US" sz="3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PPE – Proper Training, Use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7848600" cy="55626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defRPr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143000"/>
            <a:ext cx="3871912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1600200"/>
            <a:ext cx="35734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965450"/>
            <a:ext cx="3081338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9991</TotalTime>
  <Words>1173</Words>
  <Application>Microsoft Office PowerPoint</Application>
  <PresentationFormat>On-screen Show (4:3)</PresentationFormat>
  <Paragraphs>201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DotumChe</vt:lpstr>
      <vt:lpstr>Arial</vt:lpstr>
      <vt:lpstr>Calibri</vt:lpstr>
      <vt:lpstr>Copperplate Gothic Light</vt:lpstr>
      <vt:lpstr>Gill Sans MT</vt:lpstr>
      <vt:lpstr>Verdana</vt:lpstr>
      <vt:lpstr>Wingdings</vt:lpstr>
      <vt:lpstr>Wingdings 2</vt:lpstr>
      <vt:lpstr>Solstice</vt:lpstr>
      <vt:lpstr>MCPS Systemwide Safety Programs Department of Facilities Management</vt:lpstr>
      <vt:lpstr>Systemwide Safety Programs Contacts</vt:lpstr>
      <vt:lpstr>Systemwide Safety Programs Mission</vt:lpstr>
      <vt:lpstr>Systemwide Safety Programs Major Functions</vt:lpstr>
      <vt:lpstr>Systemwide Safety Programs About Us</vt:lpstr>
      <vt:lpstr>Hierarchy of Hazard Controls</vt:lpstr>
      <vt:lpstr>Hierarchy of Controls</vt:lpstr>
      <vt:lpstr>Hierarchy of Controls Why is PPE a last resort (least effective)?</vt:lpstr>
      <vt:lpstr>Hierarchy of Controls PPE – Proper Training, Use</vt:lpstr>
      <vt:lpstr>Hazardous Chemicals </vt:lpstr>
      <vt:lpstr>Hazardous Chemicals </vt:lpstr>
      <vt:lpstr>Hazardous Chemicals </vt:lpstr>
      <vt:lpstr>Hazardous Chemicals </vt:lpstr>
      <vt:lpstr>Hazardous Chemicals </vt:lpstr>
      <vt:lpstr>Hazardous Chemicals </vt:lpstr>
      <vt:lpstr>Hazardous Chemicals </vt:lpstr>
      <vt:lpstr>Hazardous Chemicals </vt:lpstr>
      <vt:lpstr>Hazardous Chemicals </vt:lpstr>
      <vt:lpstr>Hazardous Chemicals OSHA/MOSH Requirements</vt:lpstr>
      <vt:lpstr>Hazardous Chemicals County Requirements</vt:lpstr>
      <vt:lpstr>Hazardous Chemicals Pictograms – see handout</vt:lpstr>
      <vt:lpstr>Hazardous Chemicals Pictograms</vt:lpstr>
      <vt:lpstr>Labels OSHA/MOSH Requirements</vt:lpstr>
      <vt:lpstr>Labels Label Pictograms?</vt:lpstr>
      <vt:lpstr>Chemical Information List (CIL) How do you inventory your lab chemicals?</vt:lpstr>
      <vt:lpstr>PPE – Glove Selection</vt:lpstr>
      <vt:lpstr>PPE – Glove Selection</vt:lpstr>
      <vt:lpstr>PPE - Glove Selection Which material will protect you?</vt:lpstr>
      <vt:lpstr>Glove Selection</vt:lpstr>
      <vt:lpstr>Hazardous Chemicals What if you have a large chemical (or any mercury) spill?</vt:lpstr>
      <vt:lpstr>Online Safety Training</vt:lpstr>
      <vt:lpstr>Systemwide Safety Programs Science Safety Page – SSP Website</vt:lpstr>
      <vt:lpstr>Questions?</vt:lpstr>
    </vt:vector>
  </TitlesOfParts>
  <Company>MCPS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Systemwide Safety Programs</dc:title>
  <dc:creator>SSP</dc:creator>
  <cp:lastModifiedBy>Administrator</cp:lastModifiedBy>
  <cp:revision>399</cp:revision>
  <cp:lastPrinted>2014-01-15T21:29:26Z</cp:lastPrinted>
  <dcterms:created xsi:type="dcterms:W3CDTF">2012-01-24T18:06:19Z</dcterms:created>
  <dcterms:modified xsi:type="dcterms:W3CDTF">2016-07-06T16:05:42Z</dcterms:modified>
</cp:coreProperties>
</file>