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9" r:id="rId4"/>
    <p:sldId id="297" r:id="rId5"/>
    <p:sldId id="300" r:id="rId6"/>
    <p:sldId id="311" r:id="rId7"/>
    <p:sldId id="310" r:id="rId8"/>
    <p:sldId id="312" r:id="rId9"/>
    <p:sldId id="3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7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2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5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BCEF-8ABF-44E5-96A3-7A67652C1CB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5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ntgomeryschoolsmd.org/departments/facilities/safety/index.asp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twitter.com/MCPSSafe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478" y="248500"/>
            <a:ext cx="9144000" cy="1309254"/>
          </a:xfrm>
        </p:spPr>
        <p:txBody>
          <a:bodyPr>
            <a:normAutofit/>
          </a:bodyPr>
          <a:lstStyle/>
          <a:p>
            <a:r>
              <a:rPr lang="en-US" dirty="0"/>
              <a:t>Worker Injury/Illness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905" y="2026227"/>
            <a:ext cx="11035145" cy="3231573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Division of Maintenance Labor Management Committee</a:t>
            </a:r>
          </a:p>
          <a:p>
            <a:endParaRPr lang="en-US" sz="1200" dirty="0"/>
          </a:p>
          <a:p>
            <a:r>
              <a:rPr lang="en-US" sz="3600" dirty="0"/>
              <a:t>February 12, 2019</a:t>
            </a:r>
          </a:p>
          <a:p>
            <a:endParaRPr lang="en-US" sz="1300" dirty="0"/>
          </a:p>
          <a:p>
            <a:r>
              <a:rPr lang="en-US" sz="3600" dirty="0"/>
              <a:t>Peter Park, Team Leader</a:t>
            </a:r>
          </a:p>
          <a:p>
            <a:endParaRPr lang="en-US" sz="900" dirty="0"/>
          </a:p>
          <a:p>
            <a:r>
              <a:rPr lang="en-US" sz="2800" dirty="0"/>
              <a:t>http://www.montgomeryschoolsmd.org/departments/facilities/safety/</a:t>
            </a:r>
          </a:p>
        </p:txBody>
      </p:sp>
      <p:pic>
        <p:nvPicPr>
          <p:cNvPr id="4" name="Picture 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847" y="5257800"/>
            <a:ext cx="3227806" cy="106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83" y="5523073"/>
            <a:ext cx="2667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4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18C5E2-16F3-4BF5-AA55-5C1C5DCAF9A9}"/>
              </a:ext>
            </a:extLst>
          </p:cNvPr>
          <p:cNvSpPr txBox="1">
            <a:spLocks/>
          </p:cNvSpPr>
          <p:nvPr/>
        </p:nvSpPr>
        <p:spPr>
          <a:xfrm>
            <a:off x="1355075" y="253387"/>
            <a:ext cx="9694843" cy="6257581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200" dirty="0">
                <a:latin typeface="+mj-lt"/>
              </a:rPr>
              <a:t>How many worker injuries is DOM experiencing?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+mj-lt"/>
              </a:rPr>
              <a:t>OSHA-Recordable Injury/Illness Incidence Rate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800" dirty="0">
              <a:latin typeface="+mj-lt"/>
            </a:endParaRP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3200" dirty="0">
                <a:latin typeface="+mj-lt"/>
              </a:rPr>
              <a:t>What makes an injury or illness OSHA-recordable*?</a:t>
            </a:r>
          </a:p>
          <a:p>
            <a:pPr marL="640080" lvl="1">
              <a:spcAft>
                <a:spcPts val="1200"/>
              </a:spcAft>
              <a:defRPr/>
            </a:pPr>
            <a:r>
              <a:rPr lang="en-US" sz="3200" dirty="0">
                <a:latin typeface="+mj-lt"/>
              </a:rPr>
              <a:t>Work-related </a:t>
            </a:r>
          </a:p>
          <a:p>
            <a:pPr marL="640080" lvl="1">
              <a:spcAft>
                <a:spcPts val="1200"/>
              </a:spcAft>
              <a:defRPr/>
            </a:pPr>
            <a:r>
              <a:rPr lang="en-US" sz="3200" dirty="0">
                <a:latin typeface="+mj-lt"/>
              </a:rPr>
              <a:t>Results in: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Lost work days, 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Job transfer or restriction, 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Medical treatment beyond first aid, and/or 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Death</a:t>
            </a:r>
          </a:p>
          <a:p>
            <a:pPr>
              <a:defRPr/>
            </a:pPr>
            <a:endParaRPr lang="en-US" sz="23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j-lt"/>
              </a:rPr>
              <a:t>*Must be recorded on annual OSHA 300 injury/illness log form.</a:t>
            </a:r>
          </a:p>
        </p:txBody>
      </p:sp>
    </p:spTree>
    <p:extLst>
      <p:ext uri="{BB962C8B-B14F-4D97-AF65-F5344CB8AC3E}">
        <p14:creationId xmlns:p14="http://schemas.microsoft.com/office/powerpoint/2010/main" val="225223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4B6AC7-E7FF-40B8-9D3B-BDD2A1FCBDF1}"/>
              </a:ext>
            </a:extLst>
          </p:cNvPr>
          <p:cNvSpPr txBox="1">
            <a:spLocks/>
          </p:cNvSpPr>
          <p:nvPr/>
        </p:nvSpPr>
        <p:spPr>
          <a:xfrm>
            <a:off x="462708" y="231354"/>
            <a:ext cx="11358391" cy="6169446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900" dirty="0">
                <a:latin typeface="+mj-lt"/>
              </a:rPr>
              <a:t>OSHA-Recordable Injury/Illness Incidence Rate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8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+mj-lt"/>
              </a:rPr>
              <a:t>What is an incidence rate?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Number of OSHA-recordable injuries/illnesses per 100 full-time employees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Permits comparison of injury/illness rates between employers of different sizes, industries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Can assist in identifying problem areas, operations within organizations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Can be compared to state, national data</a:t>
            </a:r>
          </a:p>
          <a:p>
            <a:pPr>
              <a:defRPr/>
            </a:pPr>
            <a:endParaRPr lang="en-US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+mj-lt"/>
              </a:rPr>
              <a:t>Formula for calculating incidence rate: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8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+mj-lt"/>
              </a:rPr>
              <a:t>       No. of ORs * 200,000 / Total hours worked by employees</a:t>
            </a:r>
          </a:p>
        </p:txBody>
      </p:sp>
    </p:spTree>
    <p:extLst>
      <p:ext uri="{BB962C8B-B14F-4D97-AF65-F5344CB8AC3E}">
        <p14:creationId xmlns:p14="http://schemas.microsoft.com/office/powerpoint/2010/main" val="165741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C4B22D-1259-46E7-8136-B9FA47E136E0}"/>
              </a:ext>
            </a:extLst>
          </p:cNvPr>
          <p:cNvSpPr txBox="1">
            <a:spLocks/>
          </p:cNvSpPr>
          <p:nvPr/>
        </p:nvSpPr>
        <p:spPr>
          <a:xfrm>
            <a:off x="539827" y="440675"/>
            <a:ext cx="11380424" cy="3922004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16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200" dirty="0">
                <a:latin typeface="+mj-lt"/>
              </a:rPr>
              <a:t>DOM OSHA-Recordable Injury/Illness Incidence Rate (</a:t>
            </a:r>
            <a:r>
              <a:rPr lang="en-US" sz="4200" dirty="0" err="1">
                <a:latin typeface="+mj-lt"/>
              </a:rPr>
              <a:t>CY18</a:t>
            </a:r>
            <a:r>
              <a:rPr lang="en-US" sz="4200" dirty="0">
                <a:latin typeface="+mj-lt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300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No. of ORs * 200,000 / Total hours worked by employees =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200" dirty="0">
                <a:latin typeface="+mj-lt"/>
              </a:rPr>
              <a:t>  48 ORs * 200,000 / 578,857.15 hours = 16.6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2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16.6</a:t>
            </a:r>
            <a:r>
              <a:rPr lang="en-US" sz="3600" dirty="0">
                <a:latin typeface="+mj-lt"/>
              </a:rPr>
              <a:t> ORs per 100 full-time employees</a:t>
            </a:r>
          </a:p>
        </p:txBody>
      </p:sp>
    </p:spTree>
    <p:extLst>
      <p:ext uri="{BB962C8B-B14F-4D97-AF65-F5344CB8AC3E}">
        <p14:creationId xmlns:p14="http://schemas.microsoft.com/office/powerpoint/2010/main" val="28490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1B2DD4-FED7-4EEC-B753-99FA04C81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98486"/>
              </p:ext>
            </p:extLst>
          </p:nvPr>
        </p:nvGraphicFramePr>
        <p:xfrm>
          <a:off x="295619" y="275199"/>
          <a:ext cx="11600761" cy="6307602"/>
        </p:xfrm>
        <a:graphic>
          <a:graphicData uri="http://schemas.openxmlformats.org/drawingml/2006/table">
            <a:tbl>
              <a:tblPr/>
              <a:tblGrid>
                <a:gridCol w="872165">
                  <a:extLst>
                    <a:ext uri="{9D8B030D-6E8A-4147-A177-3AD203B41FA5}">
                      <a16:colId xmlns:a16="http://schemas.microsoft.com/office/drawing/2014/main" val="1303715713"/>
                    </a:ext>
                  </a:extLst>
                </a:gridCol>
                <a:gridCol w="1277961">
                  <a:extLst>
                    <a:ext uri="{9D8B030D-6E8A-4147-A177-3AD203B41FA5}">
                      <a16:colId xmlns:a16="http://schemas.microsoft.com/office/drawing/2014/main" val="1622262751"/>
                    </a:ext>
                  </a:extLst>
                </a:gridCol>
                <a:gridCol w="991518">
                  <a:extLst>
                    <a:ext uri="{9D8B030D-6E8A-4147-A177-3AD203B41FA5}">
                      <a16:colId xmlns:a16="http://schemas.microsoft.com/office/drawing/2014/main" val="1440989372"/>
                    </a:ext>
                  </a:extLst>
                </a:gridCol>
                <a:gridCol w="1408323">
                  <a:extLst>
                    <a:ext uri="{9D8B030D-6E8A-4147-A177-3AD203B41FA5}">
                      <a16:colId xmlns:a16="http://schemas.microsoft.com/office/drawing/2014/main" val="230251647"/>
                    </a:ext>
                  </a:extLst>
                </a:gridCol>
                <a:gridCol w="1025662">
                  <a:extLst>
                    <a:ext uri="{9D8B030D-6E8A-4147-A177-3AD203B41FA5}">
                      <a16:colId xmlns:a16="http://schemas.microsoft.com/office/drawing/2014/main" val="1891793168"/>
                    </a:ext>
                  </a:extLst>
                </a:gridCol>
                <a:gridCol w="1641136">
                  <a:extLst>
                    <a:ext uri="{9D8B030D-6E8A-4147-A177-3AD203B41FA5}">
                      <a16:colId xmlns:a16="http://schemas.microsoft.com/office/drawing/2014/main" val="3326559305"/>
                    </a:ext>
                  </a:extLst>
                </a:gridCol>
                <a:gridCol w="1633254">
                  <a:extLst>
                    <a:ext uri="{9D8B030D-6E8A-4147-A177-3AD203B41FA5}">
                      <a16:colId xmlns:a16="http://schemas.microsoft.com/office/drawing/2014/main" val="3746489001"/>
                    </a:ext>
                  </a:extLst>
                </a:gridCol>
                <a:gridCol w="1375371">
                  <a:extLst>
                    <a:ext uri="{9D8B030D-6E8A-4147-A177-3AD203B41FA5}">
                      <a16:colId xmlns:a16="http://schemas.microsoft.com/office/drawing/2014/main" val="2564141724"/>
                    </a:ext>
                  </a:extLst>
                </a:gridCol>
                <a:gridCol w="1375371">
                  <a:extLst>
                    <a:ext uri="{9D8B030D-6E8A-4147-A177-3AD203B41FA5}">
                      <a16:colId xmlns:a16="http://schemas.microsoft.com/office/drawing/2014/main" val="3818632326"/>
                    </a:ext>
                  </a:extLst>
                </a:gridCol>
              </a:tblGrid>
              <a:tr h="44659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Nonfatal OSHA-Recordable Injury/Illness Incidence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Rates</a:t>
                      </a:r>
                      <a:r>
                        <a:rPr lang="en-US" sz="1600" b="0" i="0" u="none" strike="noStrike" baseline="30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for MCPS DOM, MCPS, and Various Industries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CY09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CY18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00155"/>
                  </a:ext>
                </a:extLst>
              </a:tr>
              <a:tr h="116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OSHA-Recordables (DOM)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Incidence Rate (DOM)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OSHA-Recordables (MCPS)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Incidence Rate (MCPS)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(Maryland Public Schools)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(Repair/ Maintenance)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(Building Construction)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(Fire/Police)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398858"/>
                  </a:ext>
                </a:extLst>
              </a:tr>
              <a:tr h="43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085005"/>
                  </a:ext>
                </a:extLst>
              </a:tr>
              <a:tr h="429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03745"/>
                  </a:ext>
                </a:extLst>
              </a:tr>
              <a:tr h="451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44470"/>
                  </a:ext>
                </a:extLst>
              </a:tr>
              <a:tr h="418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161572"/>
                  </a:ext>
                </a:extLst>
              </a:tr>
              <a:tr h="385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911335"/>
                  </a:ext>
                </a:extLst>
              </a:tr>
              <a:tr h="462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743467"/>
                  </a:ext>
                </a:extLst>
              </a:tr>
              <a:tr h="407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675417"/>
                  </a:ext>
                </a:extLst>
              </a:tr>
              <a:tr h="484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758189"/>
                  </a:ext>
                </a:extLst>
              </a:tr>
              <a:tr h="3635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1,034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399950"/>
                  </a:ext>
                </a:extLst>
              </a:tr>
              <a:tr h="253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1,086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824598"/>
                  </a:ext>
                </a:extLst>
              </a:tr>
              <a:tr h="36295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Nonfatal work-related injuries/illnesses per 100 full-time employees. 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Updated 02/07/2019. 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8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00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4B6AC7-E7FF-40B8-9D3B-BDD2A1FCBDF1}"/>
              </a:ext>
            </a:extLst>
          </p:cNvPr>
          <p:cNvSpPr txBox="1">
            <a:spLocks/>
          </p:cNvSpPr>
          <p:nvPr/>
        </p:nvSpPr>
        <p:spPr>
          <a:xfrm>
            <a:off x="462708" y="231354"/>
            <a:ext cx="11358391" cy="6169446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latin typeface="+mj-lt"/>
            </a:endParaRPr>
          </a:p>
          <a:p>
            <a:pPr marL="0" indent="0" algn="ctr">
              <a:buNone/>
            </a:pPr>
            <a:r>
              <a:rPr lang="en-US" sz="3900" dirty="0">
                <a:latin typeface="+mj-lt"/>
              </a:rPr>
              <a:t>How severe are DOM injuries/illnesses?</a:t>
            </a:r>
            <a:r>
              <a:rPr lang="en-US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500" dirty="0">
                <a:latin typeface="+mj-lt"/>
              </a:rPr>
              <a:t>DART (Days Away, Restricted, Transferred) Rate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000" dirty="0">
                <a:latin typeface="+mj-lt"/>
              </a:rPr>
              <a:t>Total cases involving days away from work, restricted work activity, or job transfer per 100 full-time employees </a:t>
            </a:r>
          </a:p>
          <a:p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No. of lost workday, job transfer, or restriction cases * 200,000 / Total hours worked by employees 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500" dirty="0">
                <a:latin typeface="+mj-lt"/>
              </a:rPr>
              <a:t>Severity Rate </a:t>
            </a:r>
          </a:p>
          <a:p>
            <a:r>
              <a:rPr lang="en-US" sz="3100" dirty="0">
                <a:latin typeface="+mj-lt"/>
              </a:rPr>
              <a:t>Total lost workdays, days of restricted work activity, or job transfer per 100 full-time employees </a:t>
            </a:r>
          </a:p>
          <a:p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No. of lost workdays, days of job transfer, or restriction * 200,000 / Total hours worked by employees</a:t>
            </a:r>
          </a:p>
        </p:txBody>
      </p:sp>
    </p:spTree>
    <p:extLst>
      <p:ext uri="{BB962C8B-B14F-4D97-AF65-F5344CB8AC3E}">
        <p14:creationId xmlns:p14="http://schemas.microsoft.com/office/powerpoint/2010/main" val="68749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952112-6634-4F25-9F98-7DEC666C9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50752"/>
              </p:ext>
            </p:extLst>
          </p:nvPr>
        </p:nvGraphicFramePr>
        <p:xfrm>
          <a:off x="438838" y="804230"/>
          <a:ext cx="11314324" cy="4888379"/>
        </p:xfrm>
        <a:graphic>
          <a:graphicData uri="http://schemas.openxmlformats.org/drawingml/2006/table">
            <a:tbl>
              <a:tblPr/>
              <a:tblGrid>
                <a:gridCol w="728949">
                  <a:extLst>
                    <a:ext uri="{9D8B030D-6E8A-4147-A177-3AD203B41FA5}">
                      <a16:colId xmlns:a16="http://schemas.microsoft.com/office/drawing/2014/main" val="1938221665"/>
                    </a:ext>
                  </a:extLst>
                </a:gridCol>
                <a:gridCol w="1211856">
                  <a:extLst>
                    <a:ext uri="{9D8B030D-6E8A-4147-A177-3AD203B41FA5}">
                      <a16:colId xmlns:a16="http://schemas.microsoft.com/office/drawing/2014/main" val="4126644937"/>
                    </a:ext>
                  </a:extLst>
                </a:gridCol>
                <a:gridCol w="1156771">
                  <a:extLst>
                    <a:ext uri="{9D8B030D-6E8A-4147-A177-3AD203B41FA5}">
                      <a16:colId xmlns:a16="http://schemas.microsoft.com/office/drawing/2014/main" val="1723980363"/>
                    </a:ext>
                  </a:extLst>
                </a:gridCol>
                <a:gridCol w="1222872">
                  <a:extLst>
                    <a:ext uri="{9D8B030D-6E8A-4147-A177-3AD203B41FA5}">
                      <a16:colId xmlns:a16="http://schemas.microsoft.com/office/drawing/2014/main" val="1668438187"/>
                    </a:ext>
                  </a:extLst>
                </a:gridCol>
                <a:gridCol w="1167788">
                  <a:extLst>
                    <a:ext uri="{9D8B030D-6E8A-4147-A177-3AD203B41FA5}">
                      <a16:colId xmlns:a16="http://schemas.microsoft.com/office/drawing/2014/main" val="3330558788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3809853344"/>
                    </a:ext>
                  </a:extLst>
                </a:gridCol>
                <a:gridCol w="1101687">
                  <a:extLst>
                    <a:ext uri="{9D8B030D-6E8A-4147-A177-3AD203B41FA5}">
                      <a16:colId xmlns:a16="http://schemas.microsoft.com/office/drawing/2014/main" val="3682810947"/>
                    </a:ext>
                  </a:extLst>
                </a:gridCol>
                <a:gridCol w="1222872">
                  <a:extLst>
                    <a:ext uri="{9D8B030D-6E8A-4147-A177-3AD203B41FA5}">
                      <a16:colId xmlns:a16="http://schemas.microsoft.com/office/drawing/2014/main" val="1613334538"/>
                    </a:ext>
                  </a:extLst>
                </a:gridCol>
                <a:gridCol w="1145754">
                  <a:extLst>
                    <a:ext uri="{9D8B030D-6E8A-4147-A177-3AD203B41FA5}">
                      <a16:colId xmlns:a16="http://schemas.microsoft.com/office/drawing/2014/main" val="2323960069"/>
                    </a:ext>
                  </a:extLst>
                </a:gridCol>
                <a:gridCol w="1099852">
                  <a:extLst>
                    <a:ext uri="{9D8B030D-6E8A-4147-A177-3AD203B41FA5}">
                      <a16:colId xmlns:a16="http://schemas.microsoft.com/office/drawing/2014/main" val="2439190012"/>
                    </a:ext>
                  </a:extLst>
                </a:gridCol>
              </a:tblGrid>
              <a:tr h="484743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OSHA-Recordable Injury/Illness Severity for MCPS DOM, MCPS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CY13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CY18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05138"/>
                  </a:ext>
                </a:extLst>
              </a:tr>
              <a:tr h="103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OSHA-Recordables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Lost Workday Cases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Job Transfer, Restriction Cases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Lost Workdays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Days of Job Transfer, Restriction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Severity Rate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DART Rate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Severity Rate (MCPS)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DART Rate (MCPS)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600197"/>
                  </a:ext>
                </a:extLst>
              </a:tr>
              <a:tr h="577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249.0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76.2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09491"/>
                  </a:ext>
                </a:extLst>
              </a:tr>
              <a:tr h="473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1,762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463667"/>
                  </a:ext>
                </a:extLst>
              </a:tr>
              <a:tr h="462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518.3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71.2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690141"/>
                  </a:ext>
                </a:extLst>
              </a:tr>
              <a:tr h="462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149.2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65.5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635835"/>
                  </a:ext>
                </a:extLst>
              </a:tr>
              <a:tr h="451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1,102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184566"/>
                  </a:ext>
                </a:extLst>
              </a:tr>
              <a:tr h="473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2,101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725.9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698126"/>
                  </a:ext>
                </a:extLst>
              </a:tr>
              <a:tr h="465749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Severity Rate: the number of days lost, restricted, or transferred per 100 full-time employees. work-related injuries/illnesses per 100 full-time employees.  Days Away, Restricted, and Transferred (DART) Rate: the number of recordable incidents per 100 full-time employees resulting in lost workdays, restricted days, or job transfer.  Updated 02/07/2019.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1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92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39A233-BEED-4C9E-95C1-6AEEE5E62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31" y="1004575"/>
            <a:ext cx="9019737" cy="56474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BC71D3-4B45-4311-928A-B662D1892633}"/>
              </a:ext>
            </a:extLst>
          </p:cNvPr>
          <p:cNvSpPr txBox="1"/>
          <p:nvPr/>
        </p:nvSpPr>
        <p:spPr>
          <a:xfrm>
            <a:off x="3494998" y="206022"/>
            <a:ext cx="520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What is causing DOM injuries?</a:t>
            </a:r>
          </a:p>
        </p:txBody>
      </p:sp>
    </p:spTree>
    <p:extLst>
      <p:ext uri="{BB962C8B-B14F-4D97-AF65-F5344CB8AC3E}">
        <p14:creationId xmlns:p14="http://schemas.microsoft.com/office/powerpoint/2010/main" val="412786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391" y="488154"/>
            <a:ext cx="6940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latin typeface="+mj-lt"/>
              </a:rPr>
              <a:t>Injury/Illness Prevention</a:t>
            </a:r>
          </a:p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B7283-A831-4563-BE73-3565EB8600ED}"/>
              </a:ext>
            </a:extLst>
          </p:cNvPr>
          <p:cNvSpPr txBox="1"/>
          <p:nvPr/>
        </p:nvSpPr>
        <p:spPr>
          <a:xfrm>
            <a:off x="422313" y="1213008"/>
            <a:ext cx="1114539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Routine safety/health workplace inspections – not just the DOM depots – schools too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Job safety analyses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More Instructor-led training to improve hazard identification, control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Improved accident investigations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Written program development</a:t>
            </a:r>
          </a:p>
        </p:txBody>
      </p:sp>
    </p:spTree>
    <p:extLst>
      <p:ext uri="{BB962C8B-B14F-4D97-AF65-F5344CB8AC3E}">
        <p14:creationId xmlns:p14="http://schemas.microsoft.com/office/powerpoint/2010/main" val="174964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723</Words>
  <Application>Microsoft Office PowerPoint</Application>
  <PresentationFormat>Widescreen</PresentationFormat>
  <Paragraphs>236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Worker Injury/Illness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Safety.</dc:title>
  <dc:creator>Park, Peter – Safety</dc:creator>
  <cp:lastModifiedBy>01</cp:lastModifiedBy>
  <cp:revision>100</cp:revision>
  <dcterms:created xsi:type="dcterms:W3CDTF">2018-07-10T16:55:23Z</dcterms:created>
  <dcterms:modified xsi:type="dcterms:W3CDTF">2019-02-11T21:06:41Z</dcterms:modified>
</cp:coreProperties>
</file>