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2" r:id="rId2"/>
    <p:sldId id="294" r:id="rId3"/>
    <p:sldId id="295" r:id="rId4"/>
    <p:sldId id="298" r:id="rId5"/>
    <p:sldId id="297" r:id="rId6"/>
    <p:sldId id="578" r:id="rId7"/>
    <p:sldId id="299" r:id="rId8"/>
    <p:sldId id="300" r:id="rId9"/>
    <p:sldId id="595" r:id="rId10"/>
    <p:sldId id="592" r:id="rId11"/>
    <p:sldId id="589" r:id="rId12"/>
    <p:sldId id="588" r:id="rId13"/>
    <p:sldId id="586" r:id="rId14"/>
    <p:sldId id="587" r:id="rId15"/>
    <p:sldId id="290" r:id="rId16"/>
    <p:sldId id="262" r:id="rId17"/>
    <p:sldId id="593" r:id="rId18"/>
    <p:sldId id="283" r:id="rId19"/>
    <p:sldId id="594" r:id="rId20"/>
    <p:sldId id="590" r:id="rId21"/>
    <p:sldId id="591" r:id="rId22"/>
    <p:sldId id="596" r:id="rId23"/>
    <p:sldId id="584" r:id="rId24"/>
    <p:sldId id="583" r:id="rId25"/>
    <p:sldId id="570"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2A7"/>
    <a:srgbClr val="FFDE9B"/>
    <a:srgbClr val="FFE7B7"/>
    <a:srgbClr val="00FF00"/>
    <a:srgbClr val="FF0000"/>
    <a:srgbClr val="CC3300"/>
    <a:srgbClr val="0099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6460" autoAdjust="0"/>
  </p:normalViewPr>
  <p:slideViewPr>
    <p:cSldViewPr>
      <p:cViewPr varScale="1">
        <p:scale>
          <a:sx n="92" d="100"/>
          <a:sy n="92" d="100"/>
        </p:scale>
        <p:origin x="-4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78851"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67776C5-C485-4745-A991-AF179A1BF6ED}" type="datetimeFigureOut">
              <a:rPr lang="en-US"/>
              <a:pPr/>
              <a:t>8/3/2011</a:t>
            </a:fld>
            <a:endParaRPr lang="en-US"/>
          </a:p>
        </p:txBody>
      </p:sp>
      <p:sp>
        <p:nvSpPr>
          <p:cNvPr id="78852"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8853"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A8DFC86-24BC-4752-BA9A-317F8F688A9B}" type="slidenum">
              <a:rPr lang="en-US"/>
              <a:pPr/>
              <a:t>‹#›</a:t>
            </a:fld>
            <a:endParaRPr lang="en-US"/>
          </a:p>
        </p:txBody>
      </p:sp>
    </p:spTree>
    <p:extLst>
      <p:ext uri="{BB962C8B-B14F-4D97-AF65-F5344CB8AC3E}">
        <p14:creationId xmlns:p14="http://schemas.microsoft.com/office/powerpoint/2010/main" val="2410032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8ACCF5-88F8-4ADD-88A0-BB206199F230}" type="datetimeFigureOut">
              <a:rPr lang="en-US"/>
              <a:pPr>
                <a:defRPr/>
              </a:pPr>
              <a:t>8/3/2011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7AC8559-9B55-4AA5-A9C9-699A47B6678F}" type="slidenum">
              <a:rPr lang="en-US"/>
              <a:pPr>
                <a:defRPr/>
              </a:pPr>
              <a:t>‹#›</a:t>
            </a:fld>
            <a:endParaRPr lang="en-US" dirty="0"/>
          </a:p>
        </p:txBody>
      </p:sp>
    </p:spTree>
    <p:extLst>
      <p:ext uri="{BB962C8B-B14F-4D97-AF65-F5344CB8AC3E}">
        <p14:creationId xmlns:p14="http://schemas.microsoft.com/office/powerpoint/2010/main" val="4263419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A59EEBE4-0E5B-483A-82F5-B8C1ED7ACA4D}" type="slidenum">
              <a:rPr lang="en-US" sz="1200">
                <a:latin typeface="Arial" pitchFamily="34" charset="0"/>
              </a:rPr>
              <a:pPr algn="r"/>
              <a:t>2</a:t>
            </a:fld>
            <a:endParaRPr lang="en-US" sz="1200">
              <a:latin typeface="Arial" pitchFamily="34" charset="0"/>
            </a:endParaRPr>
          </a:p>
        </p:txBody>
      </p:sp>
      <p:sp>
        <p:nvSpPr>
          <p:cNvPr id="92163"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dirty="0" smtClean="0"/>
              <a:t>  Slide 1:</a:t>
            </a:r>
          </a:p>
          <a:p>
            <a:r>
              <a:rPr lang="en-US" b="1" dirty="0" smtClean="0"/>
              <a:t>Slide Title:  </a:t>
            </a:r>
            <a:r>
              <a:rPr lang="en-US" dirty="0" smtClean="0"/>
              <a:t>Title Page,</a:t>
            </a:r>
            <a:r>
              <a:rPr lang="en-US" b="1" dirty="0" smtClean="0"/>
              <a:t> “Opening the Door to the Outdoor Classroom”</a:t>
            </a:r>
          </a:p>
          <a:p>
            <a:endParaRPr lang="en-US" b="1" dirty="0" smtClean="0"/>
          </a:p>
          <a:p>
            <a:r>
              <a:rPr lang="en-US" b="1" dirty="0" smtClean="0"/>
              <a:t>Script: </a:t>
            </a:r>
            <a:r>
              <a:rPr lang="en-US" dirty="0" smtClean="0"/>
              <a:t>Simply a voiceover of:</a:t>
            </a:r>
            <a:r>
              <a:rPr lang="en-US" b="1" dirty="0" smtClean="0"/>
              <a:t> “Opening the Door to the Outdoor Classroom”</a:t>
            </a:r>
          </a:p>
          <a:p>
            <a:r>
              <a:rPr lang="en-US" b="1" dirty="0" smtClean="0"/>
              <a:t>Notes:  </a:t>
            </a:r>
            <a:r>
              <a:rPr lang="en-US" dirty="0" smtClean="0"/>
              <a:t>I have a video clip to play and we can have the title appear over it.</a:t>
            </a:r>
          </a:p>
          <a:p>
            <a:r>
              <a:rPr lang="en-US" dirty="0" smtClean="0"/>
              <a:t>The outdoor environment provides authentic opportunities for students to move from conceptual to real life application.</a:t>
            </a:r>
          </a:p>
          <a:p>
            <a:r>
              <a:rPr lang="en-US" dirty="0" smtClean="0"/>
              <a:t> Film and explanation upfront setting the purpose.  Use teacher reflections 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FDD2D20E-B5B0-46D6-8DE8-93D6F08546C2}" type="slidenum">
              <a:rPr lang="en-US" sz="1200">
                <a:latin typeface="Arial" pitchFamily="34" charset="0"/>
              </a:rPr>
              <a:pPr algn="r"/>
              <a:t>13</a:t>
            </a:fld>
            <a:endParaRPr lang="en-US" sz="1200">
              <a:latin typeface="Arial" pitchFamily="34" charset="0"/>
            </a:endParaRPr>
          </a:p>
        </p:txBody>
      </p:sp>
      <p:sp>
        <p:nvSpPr>
          <p:cNvPr id="1359875"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22</a:t>
            </a:r>
          </a:p>
          <a:p>
            <a:r>
              <a:rPr lang="en-US" b="1" smtClean="0"/>
              <a:t>Slide Title: </a:t>
            </a:r>
            <a:r>
              <a:rPr lang="en-US" smtClean="0">
                <a:solidFill>
                  <a:srgbClr val="009900"/>
                </a:solidFill>
              </a:rPr>
              <a:t>Creating Professional Learning Communities for Teachers using the Outdoors as a Classroom</a:t>
            </a:r>
            <a:endParaRPr lang="en-US" b="1" smtClean="0"/>
          </a:p>
          <a:p>
            <a:r>
              <a:rPr lang="en-US" b="1" smtClean="0"/>
              <a:t>Script:</a:t>
            </a:r>
          </a:p>
          <a:p>
            <a:pPr>
              <a:buFontTx/>
              <a:buChar char="•"/>
            </a:pPr>
            <a:r>
              <a:rPr lang="en-US" b="1" smtClean="0"/>
              <a:t>Teachers make it happen!</a:t>
            </a:r>
          </a:p>
          <a:p>
            <a:pPr>
              <a:buFontTx/>
              <a:buChar char="•"/>
            </a:pPr>
            <a:r>
              <a:rPr lang="en-US" b="1" smtClean="0"/>
              <a:t>A Green School application documents how the school uses the environment as a place to learn.</a:t>
            </a:r>
          </a:p>
          <a:p>
            <a:pPr>
              <a:buFontTx/>
              <a:buChar char="•"/>
            </a:pPr>
            <a:r>
              <a:rPr lang="en-US" b="1" smtClean="0"/>
              <a:t>For teachers, it’s not teaching additional lessons….it is about HOW you teach what you teach!</a:t>
            </a:r>
          </a:p>
          <a:p>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4A807F2-458B-4D98-A4D7-D006B94D0288}"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98473A1-B6FC-4D74-A5E6-4FE71CF02AC0}" type="slidenum">
              <a:rPr lang="en-US"/>
              <a:pPr fontAlgn="base">
                <a:spcBef>
                  <a:spcPct val="0"/>
                </a:spcBef>
                <a:spcAft>
                  <a:spcPct val="0"/>
                </a:spcAft>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7216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3589729F-FE1B-49B4-9503-9F6850B632CF}" type="slidenum">
              <a:rPr lang="en-US" sz="1200"/>
              <a:pPr algn="r"/>
              <a:t>17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284F90F-193F-4F60-BB14-20C768F217ED}" type="slidenum">
              <a:rPr lang="en-US"/>
              <a:pPr fontAlgn="base">
                <a:spcBef>
                  <a:spcPct val="0"/>
                </a:spcBef>
                <a:spcAft>
                  <a:spcPct val="0"/>
                </a:spcAft>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7421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5AA89A60-D2C4-430D-94F7-6969A2D26523}" type="slidenum">
              <a:rPr lang="en-US" sz="1200"/>
              <a:pPr algn="r"/>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1DE68664-7ED1-4AB3-A629-51FA24232970}" type="slidenum">
              <a:rPr lang="en-US" sz="1200">
                <a:latin typeface="Arial" pitchFamily="34" charset="0"/>
              </a:rPr>
              <a:pPr algn="r"/>
              <a:t>21</a:t>
            </a:fld>
            <a:endParaRPr lang="en-US" sz="1200">
              <a:latin typeface="Arial" pitchFamily="34" charset="0"/>
            </a:endParaRPr>
          </a:p>
        </p:txBody>
      </p:sp>
      <p:sp>
        <p:nvSpPr>
          <p:cNvPr id="1368067"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dirty="0" smtClean="0"/>
              <a:t>Slide 25</a:t>
            </a:r>
          </a:p>
          <a:p>
            <a:r>
              <a:rPr lang="en-US" b="1" dirty="0" smtClean="0"/>
              <a:t>Slide Title: </a:t>
            </a:r>
            <a:r>
              <a:rPr lang="en-US" dirty="0" smtClean="0"/>
              <a:t>In Conclusion</a:t>
            </a:r>
            <a:endParaRPr lang="en-US" b="1" dirty="0" smtClean="0"/>
          </a:p>
          <a:p>
            <a:r>
              <a:rPr lang="en-US" b="1" dirty="0" smtClean="0"/>
              <a:t>Script: </a:t>
            </a:r>
            <a:r>
              <a:rPr lang="en-US" dirty="0" smtClean="0"/>
              <a:t>As each bulleted item appear, a voiceover of the question.</a:t>
            </a:r>
          </a:p>
          <a:p>
            <a:r>
              <a:rPr lang="en-US" b="1" dirty="0" smtClean="0"/>
              <a:t>What are some ways you need to prepare for using the outdoor environment as an extension to classroom instruction?</a:t>
            </a:r>
          </a:p>
          <a:p>
            <a:r>
              <a:rPr lang="en-US" b="1" dirty="0" smtClean="0"/>
              <a:t>What resources do you already have?</a:t>
            </a:r>
          </a:p>
          <a:p>
            <a:r>
              <a:rPr lang="en-US" b="1" dirty="0" smtClean="0"/>
              <a:t>What additional resources do you need?</a:t>
            </a:r>
          </a:p>
          <a:p>
            <a:r>
              <a:rPr lang="en-US" b="1" dirty="0" smtClean="0"/>
              <a:t>How might you be able to promote environmental education in your school?</a:t>
            </a:r>
          </a:p>
          <a:p>
            <a:endParaRPr lang="en-US" b="1" dirty="0" smtClean="0"/>
          </a:p>
          <a:p>
            <a:r>
              <a:rPr lang="en-US" b="1" dirty="0" smtClean="0"/>
              <a:t>Notes: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557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60A8BB0-BBA1-4F37-9DAE-ADE62DA8BF67}" type="slidenum">
              <a:rPr lang="en-US" sz="1200"/>
              <a:pPr algn="r"/>
              <a:t>23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0BE04D72-8A07-45F4-89DE-3601A662DF7D}" type="slidenum">
              <a:rPr lang="en-US" sz="1200">
                <a:latin typeface="Arial" pitchFamily="34" charset="0"/>
              </a:rPr>
              <a:pPr algn="r"/>
              <a:t>3</a:t>
            </a:fld>
            <a:endParaRPr lang="en-US" sz="1200">
              <a:latin typeface="Arial" pitchFamily="34" charset="0"/>
            </a:endParaRPr>
          </a:p>
        </p:txBody>
      </p:sp>
      <p:sp>
        <p:nvSpPr>
          <p:cNvPr id="94211"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2:</a:t>
            </a:r>
          </a:p>
          <a:p>
            <a:r>
              <a:rPr lang="en-US" b="1" smtClean="0"/>
              <a:t>Slide Title:  Outcomes</a:t>
            </a:r>
          </a:p>
          <a:p>
            <a:r>
              <a:rPr lang="en-US" b="1" smtClean="0"/>
              <a:t>Script: </a:t>
            </a:r>
            <a:r>
              <a:rPr lang="en-US" smtClean="0"/>
              <a:t>Will probably include a voice over which will read the outcomes:</a:t>
            </a:r>
            <a:endParaRPr lang="en-US" b="1" smtClean="0"/>
          </a:p>
          <a:p>
            <a:r>
              <a:rPr lang="en-US" b="1" smtClean="0"/>
              <a:t>“By the end of this professional development product, you will:</a:t>
            </a:r>
          </a:p>
          <a:p>
            <a:r>
              <a:rPr lang="en-US" sz="1300" b="1" smtClean="0">
                <a:solidFill>
                  <a:srgbClr val="009900"/>
                </a:solidFill>
              </a:rPr>
              <a:t>be knowledgeable of the No Child Left Inside movement as it grows throughout the nation</a:t>
            </a:r>
          </a:p>
          <a:p>
            <a:r>
              <a:rPr lang="en-US" sz="1300" b="1" smtClean="0"/>
              <a:t>be able to create safe, effective lessons that deliver the curriculum content in the outdoors on a regular basis throughout the school year  </a:t>
            </a:r>
          </a:p>
          <a:p>
            <a:r>
              <a:rPr lang="en-US" sz="1300" b="1" smtClean="0">
                <a:solidFill>
                  <a:srgbClr val="009900"/>
                </a:solidFill>
              </a:rPr>
              <a:t>be familiar with the safety guidelines and procedures that will ensure a comfortable and valuable learning experience for you and your students</a:t>
            </a:r>
          </a:p>
          <a:p>
            <a:endParaRPr lang="en-US" b="1" smtClean="0"/>
          </a:p>
          <a:p>
            <a:r>
              <a:rPr lang="en-US" b="1" smtClean="0"/>
              <a:t>Notes: </a:t>
            </a:r>
            <a:r>
              <a:rPr lang="en-US" smtClean="0"/>
              <a:t>Do we really want to just read what is already up on the screen?</a:t>
            </a:r>
          </a:p>
          <a:p>
            <a:endParaRPr lang="en-US" smtClean="0"/>
          </a:p>
          <a:p>
            <a:r>
              <a:rPr lang="en-US" smtClean="0"/>
              <a:t>Think about putting video of teaching outdoors upfront then asking how did the class get to this point.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E5B6CE0C-CC3A-4AE7-AC9B-34972002BEAD}" type="slidenum">
              <a:rPr lang="en-US" sz="1200">
                <a:latin typeface="Arial" pitchFamily="34" charset="0"/>
              </a:rPr>
              <a:pPr algn="r"/>
              <a:t>4</a:t>
            </a:fld>
            <a:endParaRPr lang="en-US" sz="1200">
              <a:latin typeface="Arial" pitchFamily="34" charset="0"/>
            </a:endParaRPr>
          </a:p>
        </p:txBody>
      </p:sp>
      <p:sp>
        <p:nvSpPr>
          <p:cNvPr id="100355" name="Rectangle 2"/>
          <p:cNvSpPr>
            <a:spLocks noGrp="1" noRot="1" noChangeArrowheads="1" noTextEdit="1"/>
          </p:cNvSpPr>
          <p:nvPr>
            <p:ph type="sldImg"/>
          </p:nvPr>
        </p:nvSpPr>
        <p:spPr bwMode="auto">
          <a:xfrm>
            <a:off x="1092200" y="685800"/>
            <a:ext cx="4673600"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373063" y="4419600"/>
            <a:ext cx="5888037"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pPr marL="571500" indent="-571500"/>
            <a:r>
              <a:rPr lang="en-US" b="1" smtClean="0"/>
              <a:t>Slide 4</a:t>
            </a:r>
          </a:p>
          <a:p>
            <a:pPr marL="571500" indent="-571500"/>
            <a:r>
              <a:rPr lang="en-US" b="1" smtClean="0"/>
              <a:t>Slide Title: </a:t>
            </a:r>
            <a:r>
              <a:rPr lang="en-US" b="1" smtClean="0">
                <a:solidFill>
                  <a:srgbClr val="009900"/>
                </a:solidFill>
                <a:latin typeface="Comic Sans MS" pitchFamily="66" charset="0"/>
              </a:rPr>
              <a:t>Benefits of Teaching Outdoors in the Schoolyard and Neighborhood:</a:t>
            </a:r>
            <a:endParaRPr lang="en-US" b="1" smtClean="0"/>
          </a:p>
          <a:p>
            <a:pPr marL="571500" indent="-571500"/>
            <a:r>
              <a:rPr lang="en-US" b="1" smtClean="0"/>
              <a:t>Script:</a:t>
            </a:r>
          </a:p>
          <a:p>
            <a:pPr marL="571500" indent="-571500"/>
            <a:r>
              <a:rPr lang="en-US" b="1" smtClean="0"/>
              <a:t>Research shows there are important benefits associated with teaching outdoors such as providing a wealth of real-life opportunities to apply and extend classroom learning.</a:t>
            </a:r>
          </a:p>
          <a:p>
            <a:pPr marL="571500" indent="-571500"/>
            <a:r>
              <a:rPr lang="en-US" b="1" smtClean="0"/>
              <a:t>Outdoor hands-on learning tends to “Level the playing field” for all students. Such authentic experiences are remembered and students are engaged.</a:t>
            </a:r>
          </a:p>
          <a:p>
            <a:pPr marL="571500" indent="-571500"/>
            <a:r>
              <a:rPr lang="en-US" b="1" smtClean="0"/>
              <a:t>Lee/Keith to add data</a:t>
            </a:r>
          </a:p>
          <a:p>
            <a:pPr marL="571500" indent="-571500"/>
            <a:endParaRPr lang="en-US" smtClean="0"/>
          </a:p>
          <a:p>
            <a:pPr marL="571500" indent="-571500">
              <a:buFontTx/>
              <a:buChar char="•"/>
            </a:pPr>
            <a:endParaRPr lang="en-US" smtClean="0"/>
          </a:p>
          <a:p>
            <a:pPr marL="571500" indent="-571500"/>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smtClean="0"/>
              <a:t>Remake of Slide #3</a:t>
            </a:r>
          </a:p>
          <a:p>
            <a:r>
              <a:rPr lang="en-US" b="1" smtClean="0"/>
              <a:t>SCRIPT:</a:t>
            </a:r>
          </a:p>
          <a:p>
            <a:r>
              <a:rPr lang="en-US" b="1" smtClean="0"/>
              <a:t>No Child Left Inside is a national movement to advance environmental education in schools promoting hands-on instruction to help students learn about the world around them, a world they will inherit. </a:t>
            </a:r>
          </a:p>
          <a:p>
            <a:r>
              <a:rPr lang="en-US" b="1" smtClean="0"/>
              <a:t>The No Child Left Inside Act of 2009 is national legislation introduced by Senator Jack Reed (Democrat from Rhode Island) and Congressman John Sarbanes (Democrat from Maryland) to advance environmental education in our nation’s schools.</a:t>
            </a:r>
          </a:p>
          <a:p>
            <a:r>
              <a:rPr lang="en-US" b="1" smtClean="0"/>
              <a:t>In our own state, Governor O’Malley issued an Executive Order to establish the Maryland Partnership for Children in Nature, which promotes environmental awareness through formal and informal experiences.</a:t>
            </a:r>
          </a:p>
          <a:p>
            <a:r>
              <a:rPr lang="en-US" b="1" smtClean="0"/>
              <a:t>At the local level, MCPS is supporting teaching and learning in outdoor environments to enhance student achievement across the content areas and</a:t>
            </a:r>
            <a:r>
              <a:rPr lang="en-US" smtClean="0"/>
              <a:t> </a:t>
            </a:r>
            <a:r>
              <a:rPr lang="en-US" b="1" smtClean="0"/>
              <a:t>uses the title, “Teaching and Learning Through Environmental Awareness” on its 2009-2010 Comprehensive Calendar.</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02331B81-926D-4264-9324-89226A2EFE8A}" type="slidenum">
              <a:rPr lang="en-US" sz="1200">
                <a:latin typeface="Arial" pitchFamily="34" charset="0"/>
              </a:rPr>
              <a:pPr algn="r"/>
              <a:t>7</a:t>
            </a:fld>
            <a:endParaRPr lang="en-US" sz="1200">
              <a:latin typeface="Arial" pitchFamily="34" charset="0"/>
            </a:endParaRPr>
          </a:p>
        </p:txBody>
      </p:sp>
      <p:sp>
        <p:nvSpPr>
          <p:cNvPr id="102403"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5</a:t>
            </a:r>
          </a:p>
          <a:p>
            <a:r>
              <a:rPr lang="en-US" b="1" smtClean="0"/>
              <a:t>Slide Title: </a:t>
            </a:r>
            <a:r>
              <a:rPr lang="en-US" b="1" smtClean="0">
                <a:solidFill>
                  <a:srgbClr val="009900"/>
                </a:solidFill>
              </a:rPr>
              <a:t>Research Shows:</a:t>
            </a:r>
            <a:endParaRPr lang="en-US" b="1" smtClean="0"/>
          </a:p>
          <a:p>
            <a:r>
              <a:rPr lang="en-US" b="1" smtClean="0"/>
              <a:t>Script:</a:t>
            </a:r>
          </a:p>
          <a:p>
            <a:r>
              <a:rPr lang="en-US" b="1" smtClean="0"/>
              <a:t>After controlling for socioeconomic variables and the percent of students receiving special education services, a 2004 study sponsored by MAEOE, found that a </a:t>
            </a:r>
            <a:r>
              <a:rPr lang="en-US" sz="1300" b="1" smtClean="0"/>
              <a:t>positive, statistically significant relationship was found between schools with the </a:t>
            </a:r>
            <a:r>
              <a:rPr lang="en-US" sz="1300" b="1" smtClean="0">
                <a:solidFill>
                  <a:srgbClr val="008000"/>
                </a:solidFill>
              </a:rPr>
              <a:t>Maryland Green School</a:t>
            </a:r>
            <a:r>
              <a:rPr lang="en-US" sz="1300" b="1" smtClean="0"/>
              <a:t> designation and higher reading and math achievement on the Maryland State Assessments.</a:t>
            </a:r>
            <a:endParaRPr lang="en-US" b="1" smtClean="0"/>
          </a:p>
          <a:p>
            <a:endParaRPr lang="en-US" smtClean="0"/>
          </a:p>
          <a:p>
            <a:r>
              <a:rPr lang="en-US" sz="900" b="1" smtClean="0">
                <a:solidFill>
                  <a:srgbClr val="FF0066"/>
                </a:solidFill>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545E7AA8-8D4A-482F-B385-534A7DD3F1ED}" type="slidenum">
              <a:rPr lang="en-US" sz="1200">
                <a:latin typeface="Arial" pitchFamily="34" charset="0"/>
              </a:rPr>
              <a:pPr algn="r"/>
              <a:t>8</a:t>
            </a:fld>
            <a:endParaRPr lang="en-US" sz="1200">
              <a:latin typeface="Arial" pitchFamily="34" charset="0"/>
            </a:endParaRPr>
          </a:p>
        </p:txBody>
      </p:sp>
      <p:sp>
        <p:nvSpPr>
          <p:cNvPr id="104451"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6</a:t>
            </a:r>
          </a:p>
          <a:p>
            <a:r>
              <a:rPr lang="en-US" b="1" smtClean="0"/>
              <a:t>Slide Title:  </a:t>
            </a:r>
            <a:r>
              <a:rPr lang="en-US" smtClean="0">
                <a:solidFill>
                  <a:srgbClr val="009900"/>
                </a:solidFill>
              </a:rPr>
              <a:t>Research Also Shows:</a:t>
            </a:r>
            <a:br>
              <a:rPr lang="en-US" smtClean="0">
                <a:solidFill>
                  <a:srgbClr val="009900"/>
                </a:solidFill>
              </a:rPr>
            </a:br>
            <a:endParaRPr lang="en-US" b="1" smtClean="0"/>
          </a:p>
          <a:p>
            <a:r>
              <a:rPr lang="en-US" b="1" smtClean="0"/>
              <a:t>Script:</a:t>
            </a:r>
            <a:r>
              <a:rPr lang="en-US" b="1" smtClean="0">
                <a:solidFill>
                  <a:srgbClr val="FF0066"/>
                </a:solidFill>
              </a:rPr>
              <a:t> </a:t>
            </a:r>
          </a:p>
          <a:p>
            <a:r>
              <a:rPr lang="en-US" b="1" smtClean="0">
                <a:solidFill>
                  <a:srgbClr val="009900"/>
                </a:solidFill>
              </a:rPr>
              <a:t>Research Also Shows:</a:t>
            </a:r>
            <a:endParaRPr lang="en-US" b="1" smtClean="0">
              <a:solidFill>
                <a:srgbClr val="FF0066"/>
              </a:solidFill>
            </a:endParaRPr>
          </a:p>
          <a:p>
            <a:r>
              <a:rPr lang="en-US" b="1" smtClean="0"/>
              <a:t>Outdoor play and nature experience have proven beneficial for cognitive functioning, reduction in symptoms of Attention Deficit Disorder (ADD), and an increase in self-discipline and emotional well being at all developmental stages. But American children, on average, are spending only 30 minutes of unstructured time outdoors each week. </a:t>
            </a:r>
            <a:br>
              <a:rPr lang="en-US" b="1" smtClean="0"/>
            </a:br>
            <a:endParaRPr lang="en-US" b="1" smtClean="0"/>
          </a:p>
          <a:p>
            <a:r>
              <a:rPr lang="en-US" b="1" smtClean="0"/>
              <a:t>Last Child in the Woods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3F51D0A3-C4C9-402B-A24C-4F1FAC1E3734}" type="slidenum">
              <a:rPr lang="en-US" sz="1200">
                <a:latin typeface="Arial" pitchFamily="34" charset="0"/>
              </a:rPr>
              <a:pPr algn="r"/>
              <a:t>10</a:t>
            </a:fld>
            <a:endParaRPr lang="en-US" sz="1200">
              <a:latin typeface="Arial" pitchFamily="34" charset="0"/>
            </a:endParaRPr>
          </a:p>
        </p:txBody>
      </p:sp>
      <p:sp>
        <p:nvSpPr>
          <p:cNvPr id="1370115"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25</a:t>
            </a:r>
          </a:p>
          <a:p>
            <a:r>
              <a:rPr lang="en-US" b="1" smtClean="0"/>
              <a:t>Slide Title: </a:t>
            </a:r>
            <a:r>
              <a:rPr lang="en-US" smtClean="0"/>
              <a:t>In Conclusion</a:t>
            </a:r>
            <a:endParaRPr lang="en-US" b="1" smtClean="0"/>
          </a:p>
          <a:p>
            <a:r>
              <a:rPr lang="en-US" b="1" smtClean="0"/>
              <a:t>Script: </a:t>
            </a:r>
            <a:r>
              <a:rPr lang="en-US" smtClean="0"/>
              <a:t>As each bulleted item appear, a voiceover of the question.</a:t>
            </a:r>
          </a:p>
          <a:p>
            <a:r>
              <a:rPr lang="en-US" b="1" smtClean="0"/>
              <a:t>What are some ways you need to prepare for using the outdoor environment as an extension to classroom instruction?</a:t>
            </a:r>
          </a:p>
          <a:p>
            <a:r>
              <a:rPr lang="en-US" b="1" smtClean="0"/>
              <a:t>What resources do you already have?</a:t>
            </a:r>
          </a:p>
          <a:p>
            <a:r>
              <a:rPr lang="en-US" b="1" smtClean="0"/>
              <a:t>What additional resources do you need?</a:t>
            </a:r>
          </a:p>
          <a:p>
            <a:r>
              <a:rPr lang="en-US" b="1" smtClean="0"/>
              <a:t>How might you be able to promote environmental education in your school?</a:t>
            </a:r>
          </a:p>
          <a:p>
            <a:endParaRPr lang="en-US" b="1" smtClean="0"/>
          </a:p>
          <a:p>
            <a:r>
              <a:rPr lang="en-US" b="1" smtClean="0"/>
              <a:t>Notes: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4D63BFA6-3B83-4046-A2F7-5E75895090A9}" type="slidenum">
              <a:rPr lang="en-US" sz="1200">
                <a:latin typeface="Arial" pitchFamily="34" charset="0"/>
              </a:rPr>
              <a:pPr algn="r"/>
              <a:t>11</a:t>
            </a:fld>
            <a:endParaRPr lang="en-US" sz="1200">
              <a:latin typeface="Arial" pitchFamily="34" charset="0"/>
            </a:endParaRPr>
          </a:p>
        </p:txBody>
      </p:sp>
      <p:sp>
        <p:nvSpPr>
          <p:cNvPr id="1364995"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r>
              <a:rPr lang="en-US" b="1" smtClean="0"/>
              <a:t>Slide 20</a:t>
            </a:r>
          </a:p>
          <a:p>
            <a:r>
              <a:rPr lang="en-US" b="1" smtClean="0"/>
              <a:t>Slide Title: </a:t>
            </a:r>
            <a:r>
              <a:rPr lang="en-US" smtClean="0"/>
              <a:t>Fostering positive attitudes</a:t>
            </a:r>
            <a:endParaRPr lang="en-US" b="1" smtClean="0"/>
          </a:p>
          <a:p>
            <a:r>
              <a:rPr lang="en-US" b="1" smtClean="0"/>
              <a:t>Script: </a:t>
            </a:r>
            <a:r>
              <a:rPr lang="en-US" smtClean="0"/>
              <a:t>Narrator reads whole slide, then adds:</a:t>
            </a:r>
          </a:p>
          <a:p>
            <a:pPr>
              <a:lnSpc>
                <a:spcPct val="50000"/>
              </a:lnSpc>
            </a:pPr>
            <a:r>
              <a:rPr lang="en-US" sz="1000" b="1" smtClean="0"/>
              <a:t>Just like indoors, modeling appropriate vocabulary, a  </a:t>
            </a:r>
          </a:p>
          <a:p>
            <a:pPr>
              <a:lnSpc>
                <a:spcPct val="50000"/>
              </a:lnSpc>
            </a:pPr>
            <a:r>
              <a:rPr lang="en-US" sz="1000" b="1" smtClean="0"/>
              <a:t>positive attitude and respect for the outdoors</a:t>
            </a:r>
          </a:p>
          <a:p>
            <a:pPr>
              <a:lnSpc>
                <a:spcPct val="50000"/>
              </a:lnSpc>
            </a:pPr>
            <a:r>
              <a:rPr lang="en-US" sz="1000" b="1" smtClean="0"/>
              <a:t>as a place for learning is important.</a:t>
            </a:r>
          </a:p>
          <a:p>
            <a:pPr>
              <a:lnSpc>
                <a:spcPct val="50000"/>
              </a:lnSpc>
            </a:pPr>
            <a:endParaRPr lang="en-US" sz="1000" b="1" smtClean="0"/>
          </a:p>
          <a:p>
            <a:pPr>
              <a:lnSpc>
                <a:spcPct val="50000"/>
              </a:lnSpc>
            </a:pPr>
            <a:r>
              <a:rPr lang="en-US" sz="1000" smtClean="0"/>
              <a:t>Kids are very impressionable by the adults around them.  Impressions are formed early and tend to reflect the attitude of the adults.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31863">
              <a:defRPr>
                <a:solidFill>
                  <a:schemeClr val="tx1"/>
                </a:solidFill>
                <a:latin typeface="Calibri" pitchFamily="34" charset="0"/>
              </a:defRPr>
            </a:lvl1pPr>
            <a:lvl2pPr marL="744538" indent="-285750" defTabSz="931863">
              <a:defRPr>
                <a:solidFill>
                  <a:schemeClr val="tx1"/>
                </a:solidFill>
                <a:latin typeface="Calibri" pitchFamily="34" charset="0"/>
              </a:defRPr>
            </a:lvl2pPr>
            <a:lvl3pPr marL="1146175" indent="-228600" defTabSz="931863">
              <a:defRPr>
                <a:solidFill>
                  <a:schemeClr val="tx1"/>
                </a:solidFill>
                <a:latin typeface="Calibri" pitchFamily="34" charset="0"/>
              </a:defRPr>
            </a:lvl3pPr>
            <a:lvl4pPr marL="1604963" indent="-228600" defTabSz="931863">
              <a:defRPr>
                <a:solidFill>
                  <a:schemeClr val="tx1"/>
                </a:solidFill>
                <a:latin typeface="Calibri" pitchFamily="34" charset="0"/>
              </a:defRPr>
            </a:lvl4pPr>
            <a:lvl5pPr marL="2063750" indent="-228600" defTabSz="931863">
              <a:defRPr>
                <a:solidFill>
                  <a:schemeClr val="tx1"/>
                </a:solidFill>
                <a:latin typeface="Calibri" pitchFamily="34" charset="0"/>
              </a:defRPr>
            </a:lvl5pPr>
            <a:lvl6pPr marL="2520950" indent="-228600" defTabSz="931863" fontAlgn="base">
              <a:spcBef>
                <a:spcPct val="0"/>
              </a:spcBef>
              <a:spcAft>
                <a:spcPct val="0"/>
              </a:spcAft>
              <a:defRPr>
                <a:solidFill>
                  <a:schemeClr val="tx1"/>
                </a:solidFill>
                <a:latin typeface="Calibri" pitchFamily="34" charset="0"/>
              </a:defRPr>
            </a:lvl6pPr>
            <a:lvl7pPr marL="2978150" indent="-228600" defTabSz="931863" fontAlgn="base">
              <a:spcBef>
                <a:spcPct val="0"/>
              </a:spcBef>
              <a:spcAft>
                <a:spcPct val="0"/>
              </a:spcAft>
              <a:defRPr>
                <a:solidFill>
                  <a:schemeClr val="tx1"/>
                </a:solidFill>
                <a:latin typeface="Calibri" pitchFamily="34" charset="0"/>
              </a:defRPr>
            </a:lvl7pPr>
            <a:lvl8pPr marL="3435350" indent="-228600" defTabSz="931863" fontAlgn="base">
              <a:spcBef>
                <a:spcPct val="0"/>
              </a:spcBef>
              <a:spcAft>
                <a:spcPct val="0"/>
              </a:spcAft>
              <a:defRPr>
                <a:solidFill>
                  <a:schemeClr val="tx1"/>
                </a:solidFill>
                <a:latin typeface="Calibri" pitchFamily="34" charset="0"/>
              </a:defRPr>
            </a:lvl8pPr>
            <a:lvl9pPr marL="3892550" indent="-228600" defTabSz="931863" fontAlgn="base">
              <a:spcBef>
                <a:spcPct val="0"/>
              </a:spcBef>
              <a:spcAft>
                <a:spcPct val="0"/>
              </a:spcAft>
              <a:defRPr>
                <a:solidFill>
                  <a:schemeClr val="tx1"/>
                </a:solidFill>
                <a:latin typeface="Calibri" pitchFamily="34" charset="0"/>
              </a:defRPr>
            </a:lvl9pPr>
          </a:lstStyle>
          <a:p>
            <a:pPr algn="r"/>
            <a:fld id="{8412038F-86D9-478E-82E8-9AC1A910ED4C}" type="slidenum">
              <a:rPr lang="en-US" sz="1200">
                <a:latin typeface="Arial" pitchFamily="34" charset="0"/>
              </a:rPr>
              <a:pPr algn="r"/>
              <a:t>12</a:t>
            </a:fld>
            <a:endParaRPr lang="en-US" sz="1200">
              <a:latin typeface="Arial" pitchFamily="34" charset="0"/>
            </a:endParaRPr>
          </a:p>
        </p:txBody>
      </p:sp>
      <p:sp>
        <p:nvSpPr>
          <p:cNvPr id="1362947" name="Rectangle 2"/>
          <p:cNvSpPr>
            <a:spLocks noGrp="1" noRot="1" noChangeArrowheads="1" noTextEdit="1"/>
          </p:cNvSpPr>
          <p:nvPr>
            <p:ph type="sldImg"/>
          </p:nvPr>
        </p:nvSpPr>
        <p:spPr bwMode="auto">
          <a:xfrm>
            <a:off x="1092200" y="685800"/>
            <a:ext cx="4673600" cy="350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2948" name="Rectangle 3"/>
          <p:cNvSpPr>
            <a:spLocks noGrp="1" noChangeArrowheads="1"/>
          </p:cNvSpPr>
          <p:nvPr>
            <p:ph type="body" idx="1"/>
          </p:nvPr>
        </p:nvSpPr>
        <p:spPr bwMode="auto">
          <a:xfrm>
            <a:off x="893763" y="4419600"/>
            <a:ext cx="5072062"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3" tIns="46586" rIns="93173" bIns="46586" numCol="1" anchor="t" anchorCtr="0" compatLnSpc="1">
            <a:prstTxWarp prst="textNoShape">
              <a:avLst/>
            </a:prstTxWarp>
          </a:bodyPr>
          <a:lstStyle/>
          <a:p>
            <a:pPr marL="514350" indent="-514350"/>
            <a:r>
              <a:rPr lang="en-US" b="1" smtClean="0"/>
              <a:t>Slide 21</a:t>
            </a:r>
          </a:p>
          <a:p>
            <a:pPr marL="514350" indent="-514350"/>
            <a:r>
              <a:rPr lang="en-US" b="1" smtClean="0"/>
              <a:t>Slide Title:  </a:t>
            </a:r>
            <a:r>
              <a:rPr lang="en-US" smtClean="0">
                <a:solidFill>
                  <a:srgbClr val="009900"/>
                </a:solidFill>
              </a:rPr>
              <a:t>Best Practices for Teachers in an Outdoor Classroom  </a:t>
            </a:r>
            <a:endParaRPr lang="en-US" b="1" smtClean="0"/>
          </a:p>
          <a:p>
            <a:pPr marL="514350" indent="-514350"/>
            <a:r>
              <a:rPr lang="en-US" b="1" smtClean="0"/>
              <a:t>Script:  </a:t>
            </a:r>
            <a:r>
              <a:rPr lang="en-US" smtClean="0"/>
              <a:t>Have each bullet appear one at a time and read each one as it appears.</a:t>
            </a:r>
          </a:p>
          <a:p>
            <a:pPr marL="514350" indent="-514350"/>
            <a:r>
              <a:rPr lang="en-US" smtClean="0"/>
              <a:t>Read the entire slide.</a:t>
            </a:r>
          </a:p>
          <a:p>
            <a:pPr marL="514350" indent="-514350"/>
            <a:endParaRPr lang="en-US" smtClean="0"/>
          </a:p>
          <a:p>
            <a:pPr marL="514350" indent="-514350"/>
            <a:r>
              <a:rPr lang="en-US" smtClean="0"/>
              <a:t>Too much print!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3C660F-2D00-4996-BCCA-9BD5940CF23F}" type="datetimeFigureOut">
              <a:rPr lang="en-US"/>
              <a:pPr>
                <a:defRPr/>
              </a:pPr>
              <a:t>8/3/2011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57D3E1-5B89-4C7A-96A0-DAE7CB3B3FED}" type="slidenum">
              <a:rPr lang="en-US"/>
              <a:pPr>
                <a:defRPr/>
              </a:pPr>
              <a:t>‹#›</a:t>
            </a:fld>
            <a:endParaRPr lang="en-US" dirty="0"/>
          </a:p>
        </p:txBody>
      </p:sp>
    </p:spTree>
    <p:extLst>
      <p:ext uri="{BB962C8B-B14F-4D97-AF65-F5344CB8AC3E}">
        <p14:creationId xmlns:p14="http://schemas.microsoft.com/office/powerpoint/2010/main" val="3662086291"/>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ED701C-030D-4133-908B-C5BBCBA91B3F}" type="datetimeFigureOut">
              <a:rPr lang="en-US"/>
              <a:pPr>
                <a:defRPr/>
              </a:pPr>
              <a:t>8/3/2011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3237B-0905-4C4F-B70B-298C30C6E539}" type="slidenum">
              <a:rPr lang="en-US"/>
              <a:pPr>
                <a:defRPr/>
              </a:pPr>
              <a:t>‹#›</a:t>
            </a:fld>
            <a:endParaRPr lang="en-US" dirty="0"/>
          </a:p>
        </p:txBody>
      </p:sp>
    </p:spTree>
    <p:extLst>
      <p:ext uri="{BB962C8B-B14F-4D97-AF65-F5344CB8AC3E}">
        <p14:creationId xmlns:p14="http://schemas.microsoft.com/office/powerpoint/2010/main" val="2295311247"/>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32DF41-D85F-47BE-AD7C-9EA30273262A}" type="datetimeFigureOut">
              <a:rPr lang="en-US"/>
              <a:pPr>
                <a:defRPr/>
              </a:pPr>
              <a:t>8/3/2011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17529-0461-4891-9E26-2C493AE7A0FB}" type="slidenum">
              <a:rPr lang="en-US"/>
              <a:pPr>
                <a:defRPr/>
              </a:pPr>
              <a:t>‹#›</a:t>
            </a:fld>
            <a:endParaRPr lang="en-US" dirty="0"/>
          </a:p>
        </p:txBody>
      </p:sp>
    </p:spTree>
    <p:extLst>
      <p:ext uri="{BB962C8B-B14F-4D97-AF65-F5344CB8AC3E}">
        <p14:creationId xmlns:p14="http://schemas.microsoft.com/office/powerpoint/2010/main" val="3511254037"/>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88C60-1409-47A1-83BD-DA3A3979C359}" type="datetimeFigureOut">
              <a:rPr lang="en-US"/>
              <a:pPr>
                <a:defRPr/>
              </a:pPr>
              <a:t>8/3/2011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A96F0-FE0D-46B6-A478-ECE37B7FF76F}" type="slidenum">
              <a:rPr lang="en-US"/>
              <a:pPr>
                <a:defRPr/>
              </a:pPr>
              <a:t>‹#›</a:t>
            </a:fld>
            <a:endParaRPr lang="en-US" dirty="0"/>
          </a:p>
        </p:txBody>
      </p:sp>
    </p:spTree>
    <p:extLst>
      <p:ext uri="{BB962C8B-B14F-4D97-AF65-F5344CB8AC3E}">
        <p14:creationId xmlns:p14="http://schemas.microsoft.com/office/powerpoint/2010/main" val="3903183546"/>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9F540A-0718-4C12-A906-32C5060C129D}" type="datetimeFigureOut">
              <a:rPr lang="en-US"/>
              <a:pPr>
                <a:defRPr/>
              </a:pPr>
              <a:t>8/3/2011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47F03-162E-4012-BC3F-777C6BDE6730}" type="slidenum">
              <a:rPr lang="en-US"/>
              <a:pPr>
                <a:defRPr/>
              </a:pPr>
              <a:t>‹#›</a:t>
            </a:fld>
            <a:endParaRPr lang="en-US" dirty="0"/>
          </a:p>
        </p:txBody>
      </p:sp>
    </p:spTree>
    <p:extLst>
      <p:ext uri="{BB962C8B-B14F-4D97-AF65-F5344CB8AC3E}">
        <p14:creationId xmlns:p14="http://schemas.microsoft.com/office/powerpoint/2010/main" val="3091032772"/>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1A0D63-B3B4-4BA9-896E-0056B8B9C758}" type="datetimeFigureOut">
              <a:rPr lang="en-US"/>
              <a:pPr>
                <a:defRPr/>
              </a:pPr>
              <a:t>8/3/2011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4443E-FBE9-47BC-9939-D8AC2B58D0B0}" type="slidenum">
              <a:rPr lang="en-US"/>
              <a:pPr>
                <a:defRPr/>
              </a:pPr>
              <a:t>‹#›</a:t>
            </a:fld>
            <a:endParaRPr lang="en-US" dirty="0"/>
          </a:p>
        </p:txBody>
      </p:sp>
    </p:spTree>
    <p:extLst>
      <p:ext uri="{BB962C8B-B14F-4D97-AF65-F5344CB8AC3E}">
        <p14:creationId xmlns:p14="http://schemas.microsoft.com/office/powerpoint/2010/main" val="3664480195"/>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54B0B1-C2EA-4CF3-8327-81FB63A95510}" type="datetimeFigureOut">
              <a:rPr lang="en-US"/>
              <a:pPr>
                <a:defRPr/>
              </a:pPr>
              <a:t>8/3/2011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AD8EE9-5882-49F5-AE07-DC6603F94276}" type="slidenum">
              <a:rPr lang="en-US"/>
              <a:pPr>
                <a:defRPr/>
              </a:pPr>
              <a:t>‹#›</a:t>
            </a:fld>
            <a:endParaRPr lang="en-US" dirty="0"/>
          </a:p>
        </p:txBody>
      </p:sp>
    </p:spTree>
    <p:extLst>
      <p:ext uri="{BB962C8B-B14F-4D97-AF65-F5344CB8AC3E}">
        <p14:creationId xmlns:p14="http://schemas.microsoft.com/office/powerpoint/2010/main" val="3536047623"/>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39CD4D-4143-435B-A929-F198A783D1F1}" type="datetimeFigureOut">
              <a:rPr lang="en-US"/>
              <a:pPr>
                <a:defRPr/>
              </a:pPr>
              <a:t>8/3/2011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BFCD2-9033-4BEB-A931-48FF5179AA68}" type="slidenum">
              <a:rPr lang="en-US"/>
              <a:pPr>
                <a:defRPr/>
              </a:pPr>
              <a:t>‹#›</a:t>
            </a:fld>
            <a:endParaRPr lang="en-US" dirty="0"/>
          </a:p>
        </p:txBody>
      </p:sp>
    </p:spTree>
    <p:extLst>
      <p:ext uri="{BB962C8B-B14F-4D97-AF65-F5344CB8AC3E}">
        <p14:creationId xmlns:p14="http://schemas.microsoft.com/office/powerpoint/2010/main" val="1539768734"/>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8C3FFD-C674-4FB0-BD05-D79610379A8F}" type="datetimeFigureOut">
              <a:rPr lang="en-US"/>
              <a:pPr>
                <a:defRPr/>
              </a:pPr>
              <a:t>8/3/2011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7036F4-66B6-4F03-87C5-3C13880C180C}" type="slidenum">
              <a:rPr lang="en-US"/>
              <a:pPr>
                <a:defRPr/>
              </a:pPr>
              <a:t>‹#›</a:t>
            </a:fld>
            <a:endParaRPr lang="en-US" dirty="0"/>
          </a:p>
        </p:txBody>
      </p:sp>
    </p:spTree>
    <p:extLst>
      <p:ext uri="{BB962C8B-B14F-4D97-AF65-F5344CB8AC3E}">
        <p14:creationId xmlns:p14="http://schemas.microsoft.com/office/powerpoint/2010/main" val="118181225"/>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19B16-B294-4606-AD13-DBBD316E1E30}" type="datetimeFigureOut">
              <a:rPr lang="en-US"/>
              <a:pPr>
                <a:defRPr/>
              </a:pPr>
              <a:t>8/3/2011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59E9B5-315B-4BFB-AC5E-8C8C9999B195}" type="slidenum">
              <a:rPr lang="en-US"/>
              <a:pPr>
                <a:defRPr/>
              </a:pPr>
              <a:t>‹#›</a:t>
            </a:fld>
            <a:endParaRPr lang="en-US" dirty="0"/>
          </a:p>
        </p:txBody>
      </p:sp>
    </p:spTree>
    <p:extLst>
      <p:ext uri="{BB962C8B-B14F-4D97-AF65-F5344CB8AC3E}">
        <p14:creationId xmlns:p14="http://schemas.microsoft.com/office/powerpoint/2010/main" val="3782716570"/>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E5CC46-654F-447E-B44D-BD9D16ECC4EB}" type="datetimeFigureOut">
              <a:rPr lang="en-US"/>
              <a:pPr>
                <a:defRPr/>
              </a:pPr>
              <a:t>8/3/2011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DD327-BE1B-411B-9E32-91C884E62E18}" type="slidenum">
              <a:rPr lang="en-US"/>
              <a:pPr>
                <a:defRPr/>
              </a:pPr>
              <a:t>‹#›</a:t>
            </a:fld>
            <a:endParaRPr lang="en-US" dirty="0"/>
          </a:p>
        </p:txBody>
      </p:sp>
    </p:spTree>
    <p:extLst>
      <p:ext uri="{BB962C8B-B14F-4D97-AF65-F5344CB8AC3E}">
        <p14:creationId xmlns:p14="http://schemas.microsoft.com/office/powerpoint/2010/main" val="2296860170"/>
      </p:ext>
    </p:ext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B6B31D-DFAB-48D3-B8AA-01C8D8F26034}" type="datetimeFigureOut">
              <a:rPr lang="en-US"/>
              <a:pPr>
                <a:defRPr/>
              </a:pPr>
              <a:t>8/3/2011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48F0930-34DE-444D-9A1F-031B04A7DD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F:\Webcedargrovees\Chesapeake\songs\GreenOnions.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dnr.state.md.us/education/children_nature/" TargetMode="External"/><Relationship Id="rId5" Type="http://schemas.openxmlformats.org/officeDocument/2006/relationships/hyperlink" Target="http://www.cbf.org/Page.aspx?pid=687"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cbf.org/Page.aspx?pid=757" TargetMode="External"/><Relationship Id="rId2" Type="http://schemas.openxmlformats.org/officeDocument/2006/relationships/hyperlink" Target="http://www.dsd.state.md.us/comar/comarhtml/13a/13a.04.17.01.htm"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marylandpublicschools.org/msde"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maeoe.org/" TargetMode="External"/><Relationship Id="rId2" Type="http://schemas.openxmlformats.org/officeDocument/2006/relationships/hyperlink" Target="http://www.maeoe.org/resources/research/"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eenOnions.mp3">
            <a:hlinkClick r:id="" action="ppaction://media"/>
          </p:cNvPr>
          <p:cNvPicPr>
            <a:picLocks noRot="1" noChangeAspect="1"/>
          </p:cNvPicPr>
          <p:nvPr>
            <a:audioFile r:link="rId1"/>
          </p:nvPr>
        </p:nvPicPr>
        <p:blipFill>
          <a:blip r:embed="rId3"/>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4343400" y="304800"/>
            <a:ext cx="4419600" cy="2667000"/>
          </a:xfrm>
          <a:solidFill>
            <a:srgbClr val="FFE2A7"/>
          </a:solidFill>
        </p:spPr>
        <p:txBody>
          <a:bodyPr/>
          <a:lstStyle/>
          <a:p>
            <a:pPr>
              <a:lnSpc>
                <a:spcPct val="80000"/>
              </a:lnSpc>
              <a:buFont typeface="Arial" pitchFamily="34" charset="0"/>
              <a:buNone/>
            </a:pPr>
            <a:r>
              <a:rPr lang="en-US" sz="3600" smtClean="0">
                <a:solidFill>
                  <a:srgbClr val="009900"/>
                </a:solidFill>
                <a:effectLst>
                  <a:outerShdw blurRad="38100" dist="38100" dir="2700000" algn="tl">
                    <a:srgbClr val="000000"/>
                  </a:outerShdw>
                </a:effectLst>
              </a:rPr>
              <a:t>We can get these results too, by</a:t>
            </a:r>
            <a:r>
              <a:rPr lang="en-US" sz="3600" smtClean="0">
                <a:effectLst>
                  <a:outerShdw blurRad="38100" dist="38100" dir="2700000" algn="tl">
                    <a:srgbClr val="FFFFFF"/>
                  </a:outerShdw>
                </a:effectLst>
              </a:rPr>
              <a:t>:</a:t>
            </a:r>
          </a:p>
          <a:p>
            <a:pPr>
              <a:lnSpc>
                <a:spcPct val="80000"/>
              </a:lnSpc>
              <a:buFont typeface="Wingdings" pitchFamily="2" charset="2"/>
              <a:buChar char="§"/>
            </a:pPr>
            <a:r>
              <a:rPr lang="en-US" sz="2400" smtClean="0">
                <a:effectLst>
                  <a:outerShdw blurRad="38100" dist="38100" dir="2700000" algn="tl">
                    <a:srgbClr val="FFFFFF"/>
                  </a:outerShdw>
                </a:effectLst>
                <a:latin typeface="Arial" pitchFamily="34" charset="0"/>
              </a:rPr>
              <a:t>Using our resources</a:t>
            </a:r>
          </a:p>
          <a:p>
            <a:pPr>
              <a:lnSpc>
                <a:spcPct val="80000"/>
              </a:lnSpc>
              <a:buFont typeface="Wingdings" pitchFamily="2" charset="2"/>
              <a:buChar char="§"/>
            </a:pPr>
            <a:r>
              <a:rPr lang="en-US" sz="2400" smtClean="0">
                <a:solidFill>
                  <a:srgbClr val="009900"/>
                </a:solidFill>
                <a:effectLst>
                  <a:outerShdw blurRad="38100" dist="38100" dir="2700000" algn="tl">
                    <a:srgbClr val="000000"/>
                  </a:outerShdw>
                </a:effectLst>
                <a:latin typeface="Arial" pitchFamily="34" charset="0"/>
              </a:rPr>
              <a:t>Training our staff (Professional Development; CBF; Professional Days, etc.)</a:t>
            </a:r>
          </a:p>
        </p:txBody>
      </p:sp>
      <p:pic>
        <p:nvPicPr>
          <p:cNvPr id="1369091" name="Picture 3"/>
          <p:cNvPicPr>
            <a:picLocks noChangeAspect="1" noChangeArrowheads="1"/>
          </p:cNvPicPr>
          <p:nvPr/>
        </p:nvPicPr>
        <p:blipFill>
          <a:blip r:embed="rId3">
            <a:extLst>
              <a:ext uri="{28A0092B-C50C-407E-A947-70E740481C1C}">
                <a14:useLocalDpi xmlns:a14="http://schemas.microsoft.com/office/drawing/2010/main" val="0"/>
              </a:ext>
            </a:extLst>
          </a:blip>
          <a:srcRect t="5556" r="24074" b="13889"/>
          <a:stretch>
            <a:fillRect/>
          </a:stretch>
        </p:blipFill>
        <p:spPr bwMode="auto">
          <a:xfrm>
            <a:off x="4495800" y="3352800"/>
            <a:ext cx="42672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9093" name="Picture 5" descr="IMG_3809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69094" name="Text Box 6"/>
          <p:cNvSpPr txBox="1">
            <a:spLocks noChangeArrowheads="1"/>
          </p:cNvSpPr>
          <p:nvPr/>
        </p:nvSpPr>
        <p:spPr bwMode="auto">
          <a:xfrm>
            <a:off x="228600" y="3200400"/>
            <a:ext cx="3886200" cy="3378200"/>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sz="2400">
                <a:effectLst>
                  <a:outerShdw blurRad="38100" dist="38100" dir="2700000" algn="tl">
                    <a:srgbClr val="FFFFFF"/>
                  </a:outerShdw>
                </a:effectLst>
              </a:rPr>
              <a:t>Creating partnerships    (Audubon Society; Environmental Education Centers; Community Supported Agricultural Centers, etc.)</a:t>
            </a:r>
          </a:p>
          <a:p>
            <a:pPr>
              <a:buFont typeface="Wingdings" pitchFamily="2" charset="2"/>
              <a:buChar char="§"/>
            </a:pPr>
            <a:r>
              <a:rPr lang="en-US" sz="2400">
                <a:solidFill>
                  <a:srgbClr val="009900"/>
                </a:solidFill>
                <a:effectLst>
                  <a:outerShdw blurRad="38100" dist="38100" dir="2700000" algn="tl">
                    <a:srgbClr val="000000"/>
                  </a:outerShdw>
                </a:effectLst>
              </a:rPr>
              <a:t>Looking for logical connections (it’s not JUST science…)</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6562">
                                            <p:txEl>
                                              <p:pRg st="1" end="1"/>
                                            </p:txEl>
                                          </p:spTgt>
                                        </p:tgtEl>
                                        <p:attrNameLst>
                                          <p:attrName>style.visibility</p:attrName>
                                        </p:attrNameLst>
                                      </p:cBhvr>
                                      <p:to>
                                        <p:strVal val="visible"/>
                                      </p:to>
                                    </p:set>
                                    <p:anim calcmode="lin" valueType="num">
                                      <p:cBhvr additive="base">
                                        <p:cTn id="7" dur="2000" fill="hold"/>
                                        <p:tgtEl>
                                          <p:spTgt spid="66562">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6562">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66562">
                                            <p:txEl>
                                              <p:pRg st="2" end="2"/>
                                            </p:txEl>
                                          </p:spTgt>
                                        </p:tgtEl>
                                        <p:attrNameLst>
                                          <p:attrName>style.visibility</p:attrName>
                                        </p:attrNameLst>
                                      </p:cBhvr>
                                      <p:to>
                                        <p:strVal val="visible"/>
                                      </p:to>
                                    </p:set>
                                    <p:anim calcmode="lin" valueType="num">
                                      <p:cBhvr additive="base">
                                        <p:cTn id="12" dur="2000" fill="hold"/>
                                        <p:tgtEl>
                                          <p:spTgt spid="66562">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66562">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0"/>
                                  </p:stCondLst>
                                  <p:childTnLst>
                                    <p:set>
                                      <p:cBhvr>
                                        <p:cTn id="16" dur="1" fill="hold">
                                          <p:stCondLst>
                                            <p:cond delay="0"/>
                                          </p:stCondLst>
                                        </p:cTn>
                                        <p:tgtEl>
                                          <p:spTgt spid="1369094">
                                            <p:txEl>
                                              <p:pRg st="0" end="0"/>
                                            </p:txEl>
                                          </p:spTgt>
                                        </p:tgtEl>
                                        <p:attrNameLst>
                                          <p:attrName>style.visibility</p:attrName>
                                        </p:attrNameLst>
                                      </p:cBhvr>
                                      <p:to>
                                        <p:strVal val="visible"/>
                                      </p:to>
                                    </p:set>
                                    <p:anim calcmode="lin" valueType="num">
                                      <p:cBhvr additive="base">
                                        <p:cTn id="17" dur="2000" fill="hold"/>
                                        <p:tgtEl>
                                          <p:spTgt spid="1369094">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369094">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0"/>
                                  </p:stCondLst>
                                  <p:childTnLst>
                                    <p:set>
                                      <p:cBhvr>
                                        <p:cTn id="21" dur="1" fill="hold">
                                          <p:stCondLst>
                                            <p:cond delay="0"/>
                                          </p:stCondLst>
                                        </p:cTn>
                                        <p:tgtEl>
                                          <p:spTgt spid="1369094">
                                            <p:txEl>
                                              <p:pRg st="1" end="1"/>
                                            </p:txEl>
                                          </p:spTgt>
                                        </p:tgtEl>
                                        <p:attrNameLst>
                                          <p:attrName>style.visibility</p:attrName>
                                        </p:attrNameLst>
                                      </p:cBhvr>
                                      <p:to>
                                        <p:strVal val="visible"/>
                                      </p:to>
                                    </p:set>
                                    <p:anim calcmode="lin" valueType="num">
                                      <p:cBhvr additive="base">
                                        <p:cTn id="22" dur="2000" fill="hold"/>
                                        <p:tgtEl>
                                          <p:spTgt spid="1369094">
                                            <p:txEl>
                                              <p:pRg st="1" end="1"/>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36909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2590800" y="228600"/>
            <a:ext cx="6096000" cy="563563"/>
          </a:xfrm>
          <a:solidFill>
            <a:srgbClr val="FFE2A7"/>
          </a:solidFill>
        </p:spPr>
        <p:txBody>
          <a:bodyPr/>
          <a:lstStyle/>
          <a:p>
            <a:r>
              <a:rPr lang="en-US" sz="4000" b="1" smtClean="0">
                <a:solidFill>
                  <a:srgbClr val="009900"/>
                </a:solidFill>
                <a:effectLst>
                  <a:outerShdw blurRad="38100" dist="38100" dir="2700000" algn="tl">
                    <a:srgbClr val="000000"/>
                  </a:outerShdw>
                </a:effectLst>
              </a:rPr>
              <a:t>Foster Positive Attitudes…</a:t>
            </a:r>
          </a:p>
        </p:txBody>
      </p:sp>
      <p:sp>
        <p:nvSpPr>
          <p:cNvPr id="1363971" name="Text Box 4"/>
          <p:cNvSpPr txBox="1">
            <a:spLocks noChangeArrowheads="1"/>
          </p:cNvSpPr>
          <p:nvPr/>
        </p:nvSpPr>
        <p:spPr bwMode="auto">
          <a:xfrm>
            <a:off x="3048000" y="1143000"/>
            <a:ext cx="5867400" cy="2259013"/>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sz="2600" b="1">
                <a:latin typeface="Arial" pitchFamily="34" charset="0"/>
              </a:rPr>
              <a:t>Replace “outdoor activity” with “field experience” or “field work.” </a:t>
            </a:r>
          </a:p>
          <a:p>
            <a:pPr lvl="1">
              <a:buFont typeface="Wingdings" pitchFamily="2" charset="2"/>
              <a:buChar char="§"/>
            </a:pPr>
            <a:endParaRPr lang="en-US" sz="1200" b="1">
              <a:latin typeface="Arial" pitchFamily="34" charset="0"/>
            </a:endParaRPr>
          </a:p>
          <a:p>
            <a:pPr>
              <a:buFont typeface="Wingdings" pitchFamily="2" charset="2"/>
              <a:buChar char="§"/>
            </a:pPr>
            <a:r>
              <a:rPr lang="en-US" sz="2600" b="1">
                <a:solidFill>
                  <a:srgbClr val="008000"/>
                </a:solidFill>
                <a:effectLst>
                  <a:outerShdw blurRad="38100" dist="38100" dir="2700000" algn="tl">
                    <a:srgbClr val="000000"/>
                  </a:outerShdw>
                </a:effectLst>
                <a:latin typeface="Arial" pitchFamily="34" charset="0"/>
              </a:rPr>
              <a:t>Refer to the students as “scientists, botanists” or “zoologists.”</a:t>
            </a:r>
          </a:p>
        </p:txBody>
      </p:sp>
      <p:sp>
        <p:nvSpPr>
          <p:cNvPr id="1363972" name="Text Box 4"/>
          <p:cNvSpPr txBox="1">
            <a:spLocks noChangeArrowheads="1"/>
          </p:cNvSpPr>
          <p:nvPr/>
        </p:nvSpPr>
        <p:spPr bwMode="auto">
          <a:xfrm>
            <a:off x="457200" y="4757738"/>
            <a:ext cx="4038600" cy="1917700"/>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sz="2400" b="1">
                <a:latin typeface="Arial" pitchFamily="34" charset="0"/>
              </a:rPr>
              <a:t>Replace “</a:t>
            </a:r>
            <a:r>
              <a:rPr lang="en-US" sz="2400" b="1" i="1">
                <a:latin typeface="Arial" pitchFamily="34" charset="0"/>
              </a:rPr>
              <a:t>eeewww</a:t>
            </a:r>
            <a:r>
              <a:rPr lang="en-US" sz="2400" b="1">
                <a:latin typeface="Arial" pitchFamily="34" charset="0"/>
              </a:rPr>
              <a:t>” or “</a:t>
            </a:r>
            <a:r>
              <a:rPr lang="en-US" sz="2400" b="1" i="1">
                <a:latin typeface="Arial" pitchFamily="34" charset="0"/>
              </a:rPr>
              <a:t>gross</a:t>
            </a:r>
            <a:r>
              <a:rPr lang="en-US" sz="2400" b="1">
                <a:latin typeface="Arial" pitchFamily="34" charset="0"/>
              </a:rPr>
              <a:t>” with “</a:t>
            </a:r>
            <a:r>
              <a:rPr lang="en-US" sz="2400" b="1" i="1">
                <a:latin typeface="Arial" pitchFamily="34" charset="0"/>
              </a:rPr>
              <a:t>interesting</a:t>
            </a:r>
            <a:r>
              <a:rPr lang="en-US" sz="2400" b="1">
                <a:latin typeface="Arial" pitchFamily="34" charset="0"/>
              </a:rPr>
              <a:t>” or “</a:t>
            </a:r>
            <a:r>
              <a:rPr lang="en-US" sz="2400" b="1" i="1">
                <a:latin typeface="Arial" pitchFamily="34" charset="0"/>
              </a:rPr>
              <a:t>cool</a:t>
            </a:r>
            <a:r>
              <a:rPr lang="en-US" sz="2400" b="1">
                <a:latin typeface="Arial" pitchFamily="34" charset="0"/>
              </a:rPr>
              <a:t>” or “</a:t>
            </a:r>
            <a:r>
              <a:rPr lang="en-US" sz="2400" b="1" i="1">
                <a:latin typeface="Arial" pitchFamily="34" charset="0"/>
              </a:rPr>
              <a:t>I wonder</a:t>
            </a:r>
            <a:r>
              <a:rPr lang="en-US" sz="2400" b="1">
                <a:latin typeface="Arial" pitchFamily="34" charset="0"/>
              </a:rPr>
              <a:t>…” or “</a:t>
            </a:r>
            <a:r>
              <a:rPr lang="en-US" sz="2400" b="1" i="1">
                <a:latin typeface="Arial" pitchFamily="34" charset="0"/>
              </a:rPr>
              <a:t>I think</a:t>
            </a:r>
            <a:r>
              <a:rPr lang="en-US" sz="2400" b="1">
                <a:latin typeface="Arial" pitchFamily="34" charset="0"/>
              </a:rPr>
              <a:t>...”</a:t>
            </a:r>
          </a:p>
        </p:txBody>
      </p:sp>
      <p:pic>
        <p:nvPicPr>
          <p:cNvPr id="1363973" name="Picture 5" descr="DSCN2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363974" name="Picture 6" descr="DSCN2103"/>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r="34021"/>
          <a:stretch>
            <a:fillRect/>
          </a:stretch>
        </p:blipFill>
        <p:spPr bwMode="auto">
          <a:xfrm>
            <a:off x="381000" y="1524000"/>
            <a:ext cx="2614613" cy="2971800"/>
          </a:xfrm>
          <a:prstGeom prst="rect">
            <a:avLst/>
          </a:prstGeom>
          <a:noFill/>
          <a:extLst>
            <a:ext uri="{909E8E84-426E-40DD-AFC4-6F175D3DCCD1}">
              <a14:hiddenFill xmlns:a14="http://schemas.microsoft.com/office/drawing/2010/main">
                <a:solidFill>
                  <a:srgbClr val="FFFFFF"/>
                </a:solidFill>
              </a14:hiddenFill>
            </a:ext>
          </a:extLst>
        </p:spPr>
      </p:pic>
      <p:sp>
        <p:nvSpPr>
          <p:cNvPr id="1363975" name="WordArt 7"/>
          <p:cNvSpPr>
            <a:spLocks noChangeArrowheads="1" noChangeShapeType="1" noTextEdit="1"/>
          </p:cNvSpPr>
          <p:nvPr/>
        </p:nvSpPr>
        <p:spPr bwMode="auto">
          <a:xfrm>
            <a:off x="304800" y="304800"/>
            <a:ext cx="2133600" cy="19796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Let's</a:t>
            </a: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63975"/>
                                        </p:tgtEl>
                                        <p:attrNameLst>
                                          <p:attrName>style.visibility</p:attrName>
                                        </p:attrNameLst>
                                      </p:cBhvr>
                                      <p:to>
                                        <p:strVal val="visible"/>
                                      </p:to>
                                    </p:set>
                                    <p:anim calcmode="lin" valueType="num">
                                      <p:cBhvr additive="base">
                                        <p:cTn id="7" dur="1000" fill="hold"/>
                                        <p:tgtEl>
                                          <p:spTgt spid="1363975"/>
                                        </p:tgtEl>
                                        <p:attrNameLst>
                                          <p:attrName>ppt_x</p:attrName>
                                        </p:attrNameLst>
                                      </p:cBhvr>
                                      <p:tavLst>
                                        <p:tav tm="0">
                                          <p:val>
                                            <p:strVal val="0-#ppt_w/2"/>
                                          </p:val>
                                        </p:tav>
                                        <p:tav tm="100000">
                                          <p:val>
                                            <p:strVal val="#ppt_x"/>
                                          </p:val>
                                        </p:tav>
                                      </p:tavLst>
                                    </p:anim>
                                    <p:anim calcmode="lin" valueType="num">
                                      <p:cBhvr additive="base">
                                        <p:cTn id="8" dur="1000" fill="hold"/>
                                        <p:tgtEl>
                                          <p:spTgt spid="13639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3971">
                                            <p:txEl>
                                              <p:pRg st="0" end="0"/>
                                            </p:txEl>
                                          </p:spTgt>
                                        </p:tgtEl>
                                        <p:attrNameLst>
                                          <p:attrName>style.visibility</p:attrName>
                                        </p:attrNameLst>
                                      </p:cBhvr>
                                      <p:to>
                                        <p:strVal val="visible"/>
                                      </p:to>
                                    </p:set>
                                    <p:anim calcmode="lin" valueType="num">
                                      <p:cBhvr additive="base">
                                        <p:cTn id="12" dur="2000" fill="hold"/>
                                        <p:tgtEl>
                                          <p:spTgt spid="1363971">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36397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2" fill="hold" nodeType="afterEffect">
                                  <p:stCondLst>
                                    <p:cond delay="0"/>
                                  </p:stCondLst>
                                  <p:childTnLst>
                                    <p:set>
                                      <p:cBhvr>
                                        <p:cTn id="16" dur="1" fill="hold">
                                          <p:stCondLst>
                                            <p:cond delay="0"/>
                                          </p:stCondLst>
                                        </p:cTn>
                                        <p:tgtEl>
                                          <p:spTgt spid="1363971">
                                            <p:txEl>
                                              <p:pRg st="2" end="2"/>
                                            </p:txEl>
                                          </p:spTgt>
                                        </p:tgtEl>
                                        <p:attrNameLst>
                                          <p:attrName>style.visibility</p:attrName>
                                        </p:attrNameLst>
                                      </p:cBhvr>
                                      <p:to>
                                        <p:strVal val="visible"/>
                                      </p:to>
                                    </p:set>
                                    <p:anim calcmode="lin" valueType="num">
                                      <p:cBhvr additive="base">
                                        <p:cTn id="17" dur="2000" fill="hold"/>
                                        <p:tgtEl>
                                          <p:spTgt spid="1363971">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36397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ntr" presetSubtype="8" fill="hold" nodeType="afterEffect">
                                  <p:stCondLst>
                                    <p:cond delay="0"/>
                                  </p:stCondLst>
                                  <p:childTnLst>
                                    <p:set>
                                      <p:cBhvr>
                                        <p:cTn id="21" dur="1" fill="hold">
                                          <p:stCondLst>
                                            <p:cond delay="0"/>
                                          </p:stCondLst>
                                        </p:cTn>
                                        <p:tgtEl>
                                          <p:spTgt spid="1363972">
                                            <p:txEl>
                                              <p:pRg st="0" end="0"/>
                                            </p:txEl>
                                          </p:spTgt>
                                        </p:tgtEl>
                                        <p:attrNameLst>
                                          <p:attrName>style.visibility</p:attrName>
                                        </p:attrNameLst>
                                      </p:cBhvr>
                                      <p:to>
                                        <p:strVal val="visible"/>
                                      </p:to>
                                    </p:set>
                                    <p:anim calcmode="lin" valueType="num">
                                      <p:cBhvr additive="base">
                                        <p:cTn id="22" dur="2000" fill="hold"/>
                                        <p:tgtEl>
                                          <p:spTgt spid="1363972">
                                            <p:txEl>
                                              <p:pRg st="0" end="0"/>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36397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9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Text Box 2"/>
          <p:cNvSpPr txBox="1">
            <a:spLocks noChangeArrowheads="1"/>
          </p:cNvSpPr>
          <p:nvPr/>
        </p:nvSpPr>
        <p:spPr bwMode="auto">
          <a:xfrm>
            <a:off x="990600" y="2209800"/>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a:latin typeface="Comic Sans MS" pitchFamily="66" charset="0"/>
              </a:rPr>
              <a:t>  </a:t>
            </a:r>
          </a:p>
        </p:txBody>
      </p:sp>
      <p:sp>
        <p:nvSpPr>
          <p:cNvPr id="1361923" name="Rectangle 3"/>
          <p:cNvSpPr>
            <a:spLocks noChangeArrowheads="1"/>
          </p:cNvSpPr>
          <p:nvPr/>
        </p:nvSpPr>
        <p:spPr bwMode="auto">
          <a:xfrm>
            <a:off x="228600" y="228600"/>
            <a:ext cx="8610600" cy="701675"/>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4000" b="1">
                <a:solidFill>
                  <a:srgbClr val="009900"/>
                </a:solidFill>
                <a:effectLst>
                  <a:outerShdw blurRad="38100" dist="38100" dir="2700000" algn="tl">
                    <a:srgbClr val="000000"/>
                  </a:outerShdw>
                </a:effectLst>
                <a:latin typeface="Calibri" pitchFamily="34" charset="0"/>
              </a:rPr>
              <a:t>Use Best Practices for Teachers…</a:t>
            </a:r>
            <a:endParaRPr lang="en-US" sz="4000">
              <a:solidFill>
                <a:srgbClr val="009900"/>
              </a:solidFill>
              <a:effectLst>
                <a:outerShdw blurRad="38100" dist="38100" dir="2700000" algn="tl">
                  <a:srgbClr val="000000"/>
                </a:outerShdw>
              </a:effectLst>
            </a:endParaRPr>
          </a:p>
        </p:txBody>
      </p:sp>
      <p:sp>
        <p:nvSpPr>
          <p:cNvPr id="1361924" name="Rectangle 4"/>
          <p:cNvSpPr>
            <a:spLocks noChangeArrowheads="1"/>
          </p:cNvSpPr>
          <p:nvPr/>
        </p:nvSpPr>
        <p:spPr bwMode="auto">
          <a:xfrm>
            <a:off x="381000" y="5410200"/>
            <a:ext cx="4419600" cy="582613"/>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2575" indent="-282575">
              <a:lnSpc>
                <a:spcPct val="115000"/>
              </a:lnSpc>
              <a:buClr>
                <a:srgbClr val="009900"/>
              </a:buClr>
              <a:buFont typeface="Wingdings" pitchFamily="2" charset="2"/>
              <a:buChar char="§"/>
            </a:pPr>
            <a:r>
              <a:rPr lang="en-US" sz="2800">
                <a:solidFill>
                  <a:srgbClr val="008000"/>
                </a:solidFill>
                <a:effectLst>
                  <a:outerShdw blurRad="38100" dist="38100" dir="2700000" algn="tl">
                    <a:srgbClr val="000000"/>
                  </a:outerShdw>
                </a:effectLst>
                <a:latin typeface="Calibri" pitchFamily="34" charset="0"/>
              </a:rPr>
              <a:t>Encourage questions! </a:t>
            </a:r>
          </a:p>
        </p:txBody>
      </p:sp>
      <p:sp>
        <p:nvSpPr>
          <p:cNvPr id="1361925" name="Text Box 5"/>
          <p:cNvSpPr txBox="1">
            <a:spLocks noChangeArrowheads="1"/>
          </p:cNvSpPr>
          <p:nvPr/>
        </p:nvSpPr>
        <p:spPr bwMode="auto">
          <a:xfrm>
            <a:off x="5105400" y="1676400"/>
            <a:ext cx="3733800" cy="519113"/>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Calibri" pitchFamily="34" charset="0"/>
              </a:defRPr>
            </a:lvl1pPr>
            <a:lvl2pPr marL="465138">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spcBef>
                <a:spcPct val="50000"/>
              </a:spcBef>
              <a:buFont typeface="Wingdings" pitchFamily="2" charset="2"/>
              <a:buChar char="§"/>
            </a:pPr>
            <a:r>
              <a:rPr lang="en-US" sz="2400">
                <a:effectLst>
                  <a:outerShdw blurRad="38100" dist="38100" dir="2700000" algn="tl">
                    <a:srgbClr val="FFFFFF"/>
                  </a:outerShdw>
                </a:effectLst>
              </a:rPr>
              <a:t> </a:t>
            </a:r>
            <a:r>
              <a:rPr lang="en-US" sz="2800">
                <a:effectLst>
                  <a:outerShdw blurRad="38100" dist="38100" dir="2700000" algn="tl">
                    <a:srgbClr val="FFFFFF"/>
                  </a:outerShdw>
                </a:effectLst>
              </a:rPr>
              <a:t>Integrate Learning</a:t>
            </a:r>
          </a:p>
        </p:txBody>
      </p:sp>
      <p:sp>
        <p:nvSpPr>
          <p:cNvPr id="1361926" name="Text Box 6"/>
          <p:cNvSpPr txBox="1">
            <a:spLocks noChangeArrowheads="1"/>
          </p:cNvSpPr>
          <p:nvPr/>
        </p:nvSpPr>
        <p:spPr bwMode="auto">
          <a:xfrm>
            <a:off x="5105400" y="2286000"/>
            <a:ext cx="3733800" cy="519113"/>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en-US" sz="2400">
                <a:solidFill>
                  <a:srgbClr val="009900"/>
                </a:solidFill>
              </a:rPr>
              <a:t>  </a:t>
            </a:r>
            <a:r>
              <a:rPr lang="en-US" sz="2800">
                <a:solidFill>
                  <a:srgbClr val="009900"/>
                </a:solidFill>
                <a:effectLst>
                  <a:outerShdw blurRad="38100" dist="38100" dir="2700000" algn="tl">
                    <a:srgbClr val="000000"/>
                  </a:outerShdw>
                </a:effectLst>
                <a:latin typeface="Calibri" pitchFamily="34" charset="0"/>
              </a:rPr>
              <a:t>Make connections</a:t>
            </a:r>
          </a:p>
        </p:txBody>
      </p:sp>
      <p:sp>
        <p:nvSpPr>
          <p:cNvPr id="1361927" name="Text Box 7"/>
          <p:cNvSpPr txBox="1">
            <a:spLocks noChangeArrowheads="1"/>
          </p:cNvSpPr>
          <p:nvPr/>
        </p:nvSpPr>
        <p:spPr bwMode="auto">
          <a:xfrm>
            <a:off x="381000" y="4724400"/>
            <a:ext cx="4419600" cy="519113"/>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
            </a:pPr>
            <a:r>
              <a:rPr lang="en-US"/>
              <a:t>  </a:t>
            </a:r>
            <a:r>
              <a:rPr lang="en-US" sz="2800">
                <a:effectLst>
                  <a:outerShdw blurRad="38100" dist="38100" dir="2700000" algn="tl">
                    <a:srgbClr val="FFFFFF"/>
                  </a:outerShdw>
                </a:effectLst>
                <a:latin typeface="Calibri" pitchFamily="34" charset="0"/>
              </a:rPr>
              <a:t>Brainstorm inquiry topics</a:t>
            </a:r>
          </a:p>
        </p:txBody>
      </p:sp>
      <p:pic>
        <p:nvPicPr>
          <p:cNvPr id="1361928" name="Picture 8" descr="DSCN2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3360738" cy="2713038"/>
          </a:xfrm>
          <a:prstGeom prst="rect">
            <a:avLst/>
          </a:prstGeom>
          <a:noFill/>
          <a:extLst>
            <a:ext uri="{909E8E84-426E-40DD-AFC4-6F175D3DCCD1}">
              <a14:hiddenFill xmlns:a14="http://schemas.microsoft.com/office/drawing/2010/main">
                <a:solidFill>
                  <a:srgbClr val="FFFFFF"/>
                </a:solidFill>
              </a14:hiddenFill>
            </a:ext>
          </a:extLst>
        </p:spPr>
      </p:pic>
      <p:pic>
        <p:nvPicPr>
          <p:cNvPr id="1361929" name="Picture 9" descr="DSCN2156"/>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029200" y="3454400"/>
            <a:ext cx="3810000" cy="3098800"/>
          </a:xfrm>
          <a:prstGeom prst="rect">
            <a:avLst/>
          </a:prstGeom>
          <a:noFill/>
          <a:extLst>
            <a:ext uri="{909E8E84-426E-40DD-AFC4-6F175D3DCCD1}">
              <a14:hiddenFill xmlns:a14="http://schemas.microsoft.com/office/drawing/2010/main">
                <a:solidFill>
                  <a:srgbClr val="FFFFFF"/>
                </a:solidFill>
              </a14:hiddenFill>
            </a:ext>
          </a:extLst>
        </p:spPr>
      </p:pic>
      <p:sp>
        <p:nvSpPr>
          <p:cNvPr id="1361930" name="WordArt 10"/>
          <p:cNvSpPr>
            <a:spLocks noChangeArrowheads="1" noChangeShapeType="1" noTextEdit="1"/>
          </p:cNvSpPr>
          <p:nvPr/>
        </p:nvSpPr>
        <p:spPr bwMode="auto">
          <a:xfrm>
            <a:off x="304800" y="914400"/>
            <a:ext cx="2133600" cy="19796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Let's</a:t>
            </a: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61930"/>
                                        </p:tgtEl>
                                        <p:attrNameLst>
                                          <p:attrName>style.visibility</p:attrName>
                                        </p:attrNameLst>
                                      </p:cBhvr>
                                      <p:to>
                                        <p:strVal val="visible"/>
                                      </p:to>
                                    </p:set>
                                    <p:anim calcmode="lin" valueType="num">
                                      <p:cBhvr additive="base">
                                        <p:cTn id="7" dur="1000" fill="hold"/>
                                        <p:tgtEl>
                                          <p:spTgt spid="1361930"/>
                                        </p:tgtEl>
                                        <p:attrNameLst>
                                          <p:attrName>ppt_x</p:attrName>
                                        </p:attrNameLst>
                                      </p:cBhvr>
                                      <p:tavLst>
                                        <p:tav tm="0">
                                          <p:val>
                                            <p:strVal val="0-#ppt_w/2"/>
                                          </p:val>
                                        </p:tav>
                                        <p:tav tm="100000">
                                          <p:val>
                                            <p:strVal val="#ppt_x"/>
                                          </p:val>
                                        </p:tav>
                                      </p:tavLst>
                                    </p:anim>
                                    <p:anim calcmode="lin" valueType="num">
                                      <p:cBhvr additive="base">
                                        <p:cTn id="8" dur="1000" fill="hold"/>
                                        <p:tgtEl>
                                          <p:spTgt spid="13619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361925"/>
                                        </p:tgtEl>
                                        <p:attrNameLst>
                                          <p:attrName>style.visibility</p:attrName>
                                        </p:attrNameLst>
                                      </p:cBhvr>
                                      <p:to>
                                        <p:strVal val="visible"/>
                                      </p:to>
                                    </p:set>
                                    <p:anim calcmode="lin" valueType="num">
                                      <p:cBhvr additive="base">
                                        <p:cTn id="12" dur="2000" fill="hold"/>
                                        <p:tgtEl>
                                          <p:spTgt spid="1361925"/>
                                        </p:tgtEl>
                                        <p:attrNameLst>
                                          <p:attrName>ppt_x</p:attrName>
                                        </p:attrNameLst>
                                      </p:cBhvr>
                                      <p:tavLst>
                                        <p:tav tm="0">
                                          <p:val>
                                            <p:strVal val="1+#ppt_w/2"/>
                                          </p:val>
                                        </p:tav>
                                        <p:tav tm="100000">
                                          <p:val>
                                            <p:strVal val="#ppt_x"/>
                                          </p:val>
                                        </p:tav>
                                      </p:tavLst>
                                    </p:anim>
                                    <p:anim calcmode="lin" valueType="num">
                                      <p:cBhvr additive="base">
                                        <p:cTn id="13" dur="2000" fill="hold"/>
                                        <p:tgtEl>
                                          <p:spTgt spid="136192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1361926"/>
                                        </p:tgtEl>
                                        <p:attrNameLst>
                                          <p:attrName>style.visibility</p:attrName>
                                        </p:attrNameLst>
                                      </p:cBhvr>
                                      <p:to>
                                        <p:strVal val="visible"/>
                                      </p:to>
                                    </p:set>
                                    <p:anim calcmode="lin" valueType="num">
                                      <p:cBhvr additive="base">
                                        <p:cTn id="17" dur="2000" fill="hold"/>
                                        <p:tgtEl>
                                          <p:spTgt spid="1361926"/>
                                        </p:tgtEl>
                                        <p:attrNameLst>
                                          <p:attrName>ppt_x</p:attrName>
                                        </p:attrNameLst>
                                      </p:cBhvr>
                                      <p:tavLst>
                                        <p:tav tm="0">
                                          <p:val>
                                            <p:strVal val="1+#ppt_w/2"/>
                                          </p:val>
                                        </p:tav>
                                        <p:tav tm="100000">
                                          <p:val>
                                            <p:strVal val="#ppt_x"/>
                                          </p:val>
                                        </p:tav>
                                      </p:tavLst>
                                    </p:anim>
                                    <p:anim calcmode="lin" valueType="num">
                                      <p:cBhvr additive="base">
                                        <p:cTn id="18" dur="2000" fill="hold"/>
                                        <p:tgtEl>
                                          <p:spTgt spid="136192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ntr" presetSubtype="8" fill="hold" grpId="0" nodeType="afterEffect">
                                  <p:stCondLst>
                                    <p:cond delay="0"/>
                                  </p:stCondLst>
                                  <p:childTnLst>
                                    <p:set>
                                      <p:cBhvr>
                                        <p:cTn id="21" dur="1" fill="hold">
                                          <p:stCondLst>
                                            <p:cond delay="0"/>
                                          </p:stCondLst>
                                        </p:cTn>
                                        <p:tgtEl>
                                          <p:spTgt spid="1361927"/>
                                        </p:tgtEl>
                                        <p:attrNameLst>
                                          <p:attrName>style.visibility</p:attrName>
                                        </p:attrNameLst>
                                      </p:cBhvr>
                                      <p:to>
                                        <p:strVal val="visible"/>
                                      </p:to>
                                    </p:set>
                                    <p:anim calcmode="lin" valueType="num">
                                      <p:cBhvr additive="base">
                                        <p:cTn id="22" dur="2000" fill="hold"/>
                                        <p:tgtEl>
                                          <p:spTgt spid="1361927"/>
                                        </p:tgtEl>
                                        <p:attrNameLst>
                                          <p:attrName>ppt_x</p:attrName>
                                        </p:attrNameLst>
                                      </p:cBhvr>
                                      <p:tavLst>
                                        <p:tav tm="0">
                                          <p:val>
                                            <p:strVal val="0-#ppt_w/2"/>
                                          </p:val>
                                        </p:tav>
                                        <p:tav tm="100000">
                                          <p:val>
                                            <p:strVal val="#ppt_x"/>
                                          </p:val>
                                        </p:tav>
                                      </p:tavLst>
                                    </p:anim>
                                    <p:anim calcmode="lin" valueType="num">
                                      <p:cBhvr additive="base">
                                        <p:cTn id="23" dur="2000" fill="hold"/>
                                        <p:tgtEl>
                                          <p:spTgt spid="136192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7000"/>
                            </p:stCondLst>
                            <p:childTnLst>
                              <p:par>
                                <p:cTn id="25" presetID="2" presetClass="entr" presetSubtype="8" fill="hold" grpId="0" nodeType="afterEffect">
                                  <p:stCondLst>
                                    <p:cond delay="0"/>
                                  </p:stCondLst>
                                  <p:childTnLst>
                                    <p:set>
                                      <p:cBhvr>
                                        <p:cTn id="26" dur="1" fill="hold">
                                          <p:stCondLst>
                                            <p:cond delay="0"/>
                                          </p:stCondLst>
                                        </p:cTn>
                                        <p:tgtEl>
                                          <p:spTgt spid="1361924"/>
                                        </p:tgtEl>
                                        <p:attrNameLst>
                                          <p:attrName>style.visibility</p:attrName>
                                        </p:attrNameLst>
                                      </p:cBhvr>
                                      <p:to>
                                        <p:strVal val="visible"/>
                                      </p:to>
                                    </p:set>
                                    <p:anim calcmode="lin" valueType="num">
                                      <p:cBhvr additive="base">
                                        <p:cTn id="27" dur="2000" fill="hold"/>
                                        <p:tgtEl>
                                          <p:spTgt spid="1361924"/>
                                        </p:tgtEl>
                                        <p:attrNameLst>
                                          <p:attrName>ppt_x</p:attrName>
                                        </p:attrNameLst>
                                      </p:cBhvr>
                                      <p:tavLst>
                                        <p:tav tm="0">
                                          <p:val>
                                            <p:strVal val="0-#ppt_w/2"/>
                                          </p:val>
                                        </p:tav>
                                        <p:tav tm="100000">
                                          <p:val>
                                            <p:strVal val="#ppt_x"/>
                                          </p:val>
                                        </p:tav>
                                      </p:tavLst>
                                    </p:anim>
                                    <p:anim calcmode="lin" valueType="num">
                                      <p:cBhvr additive="base">
                                        <p:cTn id="28" dur="2000" fill="hold"/>
                                        <p:tgtEl>
                                          <p:spTgt spid="1361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4" grpId="0" animBg="1"/>
      <p:bldP spid="1361925" grpId="0" animBg="1"/>
      <p:bldP spid="1361926" grpId="0" animBg="1"/>
      <p:bldP spid="1361927" grpId="0" animBg="1"/>
      <p:bldP spid="13619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914400" y="228600"/>
            <a:ext cx="7924800" cy="1143000"/>
          </a:xfrm>
          <a:solidFill>
            <a:srgbClr val="FFE2A7"/>
          </a:solidFill>
        </p:spPr>
        <p:txBody>
          <a:bodyPr/>
          <a:lstStyle/>
          <a:p>
            <a:r>
              <a:rPr lang="en-US" sz="4000" b="1" smtClean="0">
                <a:solidFill>
                  <a:srgbClr val="009900"/>
                </a:solidFill>
                <a:effectLst>
                  <a:outerShdw blurRad="38100" dist="38100" dir="2700000" algn="tl">
                    <a:srgbClr val="000000"/>
                  </a:outerShdw>
                </a:effectLst>
              </a:rPr>
              <a:t>…Create professional learning </a:t>
            </a:r>
            <a:br>
              <a:rPr lang="en-US" sz="4000" b="1" smtClean="0">
                <a:solidFill>
                  <a:srgbClr val="009900"/>
                </a:solidFill>
                <a:effectLst>
                  <a:outerShdw blurRad="38100" dist="38100" dir="2700000" algn="tl">
                    <a:srgbClr val="000000"/>
                  </a:outerShdw>
                </a:effectLst>
              </a:rPr>
            </a:br>
            <a:r>
              <a:rPr lang="en-US" sz="4000" b="1" smtClean="0">
                <a:solidFill>
                  <a:srgbClr val="009900"/>
                </a:solidFill>
                <a:effectLst>
                  <a:outerShdw blurRad="38100" dist="38100" dir="2700000" algn="tl">
                    <a:srgbClr val="000000"/>
                  </a:outerShdw>
                </a:effectLst>
              </a:rPr>
              <a:t>communities for teachers.</a:t>
            </a:r>
          </a:p>
        </p:txBody>
      </p:sp>
      <p:sp>
        <p:nvSpPr>
          <p:cNvPr id="60418" name="Rectangle 3"/>
          <p:cNvSpPr>
            <a:spLocks noGrp="1" noChangeArrowheads="1"/>
          </p:cNvSpPr>
          <p:nvPr>
            <p:ph type="body" idx="4294967295"/>
          </p:nvPr>
        </p:nvSpPr>
        <p:spPr>
          <a:xfrm>
            <a:off x="762000" y="5181600"/>
            <a:ext cx="7848600" cy="1447800"/>
          </a:xfrm>
          <a:solidFill>
            <a:srgbClr val="FFE2A7"/>
          </a:solidFill>
        </p:spPr>
        <p:txBody>
          <a:bodyPr/>
          <a:lstStyle/>
          <a:p>
            <a:pPr>
              <a:lnSpc>
                <a:spcPct val="80000"/>
              </a:lnSpc>
              <a:buFont typeface="Wingdings" pitchFamily="2" charset="2"/>
              <a:buChar char="§"/>
            </a:pPr>
            <a:r>
              <a:rPr lang="en-US" sz="2400" smtClean="0">
                <a:solidFill>
                  <a:srgbClr val="009900"/>
                </a:solidFill>
                <a:effectLst>
                  <a:outerShdw blurRad="38100" dist="38100" dir="2700000" algn="tl">
                    <a:srgbClr val="000000"/>
                  </a:outerShdw>
                </a:effectLst>
              </a:rPr>
              <a:t>Investigate the Maryland Green Kids/Green School certification process.</a:t>
            </a:r>
          </a:p>
          <a:p>
            <a:pPr>
              <a:lnSpc>
                <a:spcPct val="80000"/>
              </a:lnSpc>
              <a:buFont typeface="Wingdings" pitchFamily="2" charset="2"/>
              <a:buChar char="§"/>
            </a:pPr>
            <a:r>
              <a:rPr lang="en-US" sz="2400" smtClean="0">
                <a:effectLst>
                  <a:outerShdw blurRad="38100" dist="38100" dir="2700000" algn="tl">
                    <a:srgbClr val="FFFFFF"/>
                  </a:outerShdw>
                </a:effectLst>
              </a:rPr>
              <a:t>Take advantage of professional development opportunities.</a:t>
            </a:r>
            <a:endParaRPr lang="en-US" sz="2400" smtClean="0">
              <a:solidFill>
                <a:srgbClr val="009900"/>
              </a:solidFill>
              <a:effectLst>
                <a:outerShdw blurRad="38100" dist="38100" dir="2700000" algn="tl">
                  <a:srgbClr val="000000"/>
                </a:outerShdw>
              </a:effectLst>
            </a:endParaRPr>
          </a:p>
        </p:txBody>
      </p:sp>
      <p:sp>
        <p:nvSpPr>
          <p:cNvPr id="1358852" name="Text Box 4"/>
          <p:cNvSpPr txBox="1">
            <a:spLocks noChangeArrowheads="1"/>
          </p:cNvSpPr>
          <p:nvPr/>
        </p:nvSpPr>
        <p:spPr bwMode="auto">
          <a:xfrm>
            <a:off x="6248400" y="1828800"/>
            <a:ext cx="2667000" cy="2100263"/>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sz="2400">
                <a:effectLst>
                  <a:outerShdw blurRad="38100" dist="38100" dir="2700000" algn="tl">
                    <a:srgbClr val="FFFFFF"/>
                  </a:outerShdw>
                </a:effectLst>
              </a:rPr>
              <a:t>Collaborate with colleagues.</a:t>
            </a:r>
          </a:p>
          <a:p>
            <a:pPr>
              <a:buFont typeface="Wingdings" pitchFamily="2" charset="2"/>
              <a:buChar char="§"/>
            </a:pPr>
            <a:endParaRPr lang="en-US" sz="1200">
              <a:effectLst>
                <a:outerShdw blurRad="38100" dist="38100" dir="2700000" algn="tl">
                  <a:srgbClr val="FFFFFF"/>
                </a:outerShdw>
              </a:effectLst>
            </a:endParaRPr>
          </a:p>
          <a:p>
            <a:pPr>
              <a:buFont typeface="Wingdings" pitchFamily="2" charset="2"/>
              <a:buChar char="§"/>
            </a:pPr>
            <a:r>
              <a:rPr lang="en-US" sz="2400">
                <a:solidFill>
                  <a:srgbClr val="008000"/>
                </a:solidFill>
                <a:effectLst>
                  <a:outerShdw blurRad="38100" dist="38100" dir="2700000" algn="tl">
                    <a:srgbClr val="000000"/>
                  </a:outerShdw>
                </a:effectLst>
              </a:rPr>
              <a:t>Keep up on local environmental issues!</a:t>
            </a:r>
            <a:endParaRPr lang="en-US" sz="2400"/>
          </a:p>
        </p:txBody>
      </p:sp>
      <p:pic>
        <p:nvPicPr>
          <p:cNvPr id="135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3909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8854" name="Picture 6" descr="Skipjack 006"/>
          <p:cNvPicPr>
            <a:picLocks noChangeAspect="1" noChangeArrowheads="1"/>
          </p:cNvPicPr>
          <p:nvPr/>
        </p:nvPicPr>
        <p:blipFill>
          <a:blip r:embed="rId4">
            <a:extLst>
              <a:ext uri="{28A0092B-C50C-407E-A947-70E740481C1C}">
                <a14:useLocalDpi xmlns:a14="http://schemas.microsoft.com/office/drawing/2010/main" val="0"/>
              </a:ext>
            </a:extLst>
          </a:blip>
          <a:srcRect l="10315" t="10744"/>
          <a:stretch>
            <a:fillRect/>
          </a:stretch>
        </p:blipFill>
        <p:spPr bwMode="auto">
          <a:xfrm>
            <a:off x="304800" y="2987675"/>
            <a:ext cx="3048000" cy="1820863"/>
          </a:xfrm>
          <a:prstGeom prst="rect">
            <a:avLst/>
          </a:prstGeom>
          <a:noFill/>
          <a:extLst>
            <a:ext uri="{909E8E84-426E-40DD-AFC4-6F175D3DCCD1}">
              <a14:hiddenFill xmlns:a14="http://schemas.microsoft.com/office/drawing/2010/main">
                <a:solidFill>
                  <a:srgbClr val="FFFFFF"/>
                </a:solidFill>
              </a14:hiddenFill>
            </a:ext>
          </a:extLst>
        </p:spPr>
      </p:pic>
      <p:sp>
        <p:nvSpPr>
          <p:cNvPr id="1358855" name="WordArt 7"/>
          <p:cNvSpPr>
            <a:spLocks noChangeArrowheads="1" noChangeShapeType="1" noTextEdit="1"/>
          </p:cNvSpPr>
          <p:nvPr/>
        </p:nvSpPr>
        <p:spPr bwMode="auto">
          <a:xfrm>
            <a:off x="304800" y="1066800"/>
            <a:ext cx="1676400" cy="19034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Let's</a:t>
            </a: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58855"/>
                                        </p:tgtEl>
                                        <p:attrNameLst>
                                          <p:attrName>style.visibility</p:attrName>
                                        </p:attrNameLst>
                                      </p:cBhvr>
                                      <p:to>
                                        <p:strVal val="visible"/>
                                      </p:to>
                                    </p:set>
                                    <p:anim calcmode="lin" valueType="num">
                                      <p:cBhvr additive="base">
                                        <p:cTn id="7" dur="1000" fill="hold"/>
                                        <p:tgtEl>
                                          <p:spTgt spid="1358855"/>
                                        </p:tgtEl>
                                        <p:attrNameLst>
                                          <p:attrName>ppt_x</p:attrName>
                                        </p:attrNameLst>
                                      </p:cBhvr>
                                      <p:tavLst>
                                        <p:tav tm="0">
                                          <p:val>
                                            <p:strVal val="0-#ppt_w/2"/>
                                          </p:val>
                                        </p:tav>
                                        <p:tav tm="100000">
                                          <p:val>
                                            <p:strVal val="#ppt_x"/>
                                          </p:val>
                                        </p:tav>
                                      </p:tavLst>
                                    </p:anim>
                                    <p:anim calcmode="lin" valueType="num">
                                      <p:cBhvr additive="base">
                                        <p:cTn id="8" dur="1000" fill="hold"/>
                                        <p:tgtEl>
                                          <p:spTgt spid="13588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358852">
                                            <p:txEl>
                                              <p:pRg st="0" end="0"/>
                                            </p:txEl>
                                          </p:spTgt>
                                        </p:tgtEl>
                                        <p:attrNameLst>
                                          <p:attrName>style.visibility</p:attrName>
                                        </p:attrNameLst>
                                      </p:cBhvr>
                                      <p:to>
                                        <p:strVal val="visible"/>
                                      </p:to>
                                    </p:set>
                                    <p:anim calcmode="lin" valueType="num">
                                      <p:cBhvr additive="base">
                                        <p:cTn id="12" dur="2000" fill="hold"/>
                                        <p:tgtEl>
                                          <p:spTgt spid="1358852">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358852">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2" fill="hold" nodeType="afterEffect">
                                  <p:stCondLst>
                                    <p:cond delay="0"/>
                                  </p:stCondLst>
                                  <p:childTnLst>
                                    <p:set>
                                      <p:cBhvr>
                                        <p:cTn id="16" dur="1" fill="hold">
                                          <p:stCondLst>
                                            <p:cond delay="0"/>
                                          </p:stCondLst>
                                        </p:cTn>
                                        <p:tgtEl>
                                          <p:spTgt spid="1358852">
                                            <p:txEl>
                                              <p:pRg st="2" end="2"/>
                                            </p:txEl>
                                          </p:spTgt>
                                        </p:tgtEl>
                                        <p:attrNameLst>
                                          <p:attrName>style.visibility</p:attrName>
                                        </p:attrNameLst>
                                      </p:cBhvr>
                                      <p:to>
                                        <p:strVal val="visible"/>
                                      </p:to>
                                    </p:set>
                                    <p:anim calcmode="lin" valueType="num">
                                      <p:cBhvr additive="base">
                                        <p:cTn id="17" dur="2000" fill="hold"/>
                                        <p:tgtEl>
                                          <p:spTgt spid="1358852">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358852">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ntr" presetSubtype="8" fill="hold" nodeType="afterEffect">
                                  <p:stCondLst>
                                    <p:cond delay="0"/>
                                  </p:stCondLst>
                                  <p:childTnLst>
                                    <p:set>
                                      <p:cBhvr>
                                        <p:cTn id="21" dur="1" fill="hold">
                                          <p:stCondLst>
                                            <p:cond delay="0"/>
                                          </p:stCondLst>
                                        </p:cTn>
                                        <p:tgtEl>
                                          <p:spTgt spid="60418">
                                            <p:txEl>
                                              <p:pRg st="0" end="0"/>
                                            </p:txEl>
                                          </p:spTgt>
                                        </p:tgtEl>
                                        <p:attrNameLst>
                                          <p:attrName>style.visibility</p:attrName>
                                        </p:attrNameLst>
                                      </p:cBhvr>
                                      <p:to>
                                        <p:strVal val="visible"/>
                                      </p:to>
                                    </p:set>
                                    <p:anim calcmode="lin" valueType="num">
                                      <p:cBhvr additive="base">
                                        <p:cTn id="22" dur="20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60418">
                                            <p:txEl>
                                              <p:pRg st="1" end="1"/>
                                            </p:txEl>
                                          </p:spTgt>
                                        </p:tgtEl>
                                        <p:attrNameLst>
                                          <p:attrName>style.visibility</p:attrName>
                                        </p:attrNameLst>
                                      </p:cBhvr>
                                      <p:to>
                                        <p:strVal val="visible"/>
                                      </p:to>
                                    </p:set>
                                    <p:anim calcmode="lin" valueType="num">
                                      <p:cBhvr additive="base">
                                        <p:cTn id="27" dur="20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p:cNvSpPr>
          <p:nvPr>
            <p:ph type="title"/>
          </p:nvPr>
        </p:nvSpPr>
        <p:spPr>
          <a:xfrm>
            <a:off x="533400" y="304800"/>
            <a:ext cx="8229600" cy="1143000"/>
          </a:xfrm>
          <a:solidFill>
            <a:srgbClr val="FFE2A7"/>
          </a:solidFill>
        </p:spPr>
        <p:txBody>
          <a:bodyPr/>
          <a:lstStyle/>
          <a:p>
            <a:r>
              <a:rPr lang="en-US" sz="4000" b="1" smtClean="0">
                <a:solidFill>
                  <a:srgbClr val="009900"/>
                </a:solidFill>
                <a:effectLst>
                  <a:outerShdw blurRad="38100" dist="38100" dir="2700000" algn="tl">
                    <a:srgbClr val="000000"/>
                  </a:outerShdw>
                </a:effectLst>
              </a:rPr>
              <a:t>Some ways to create those professional learning opportunities…</a:t>
            </a:r>
          </a:p>
        </p:txBody>
      </p:sp>
      <p:sp>
        <p:nvSpPr>
          <p:cNvPr id="1360899" name="Rectangle 3"/>
          <p:cNvSpPr>
            <a:spLocks noGrp="1"/>
          </p:cNvSpPr>
          <p:nvPr>
            <p:ph type="body" idx="1"/>
          </p:nvPr>
        </p:nvSpPr>
        <p:spPr>
          <a:xfrm>
            <a:off x="457200" y="1600200"/>
            <a:ext cx="3962400" cy="1371600"/>
          </a:xfrm>
        </p:spPr>
        <p:txBody>
          <a:bodyPr/>
          <a:lstStyle/>
          <a:p>
            <a:pPr indent="53975">
              <a:lnSpc>
                <a:spcPct val="90000"/>
              </a:lnSpc>
              <a:buFont typeface="Wingdings" pitchFamily="2" charset="2"/>
              <a:buChar char="§"/>
            </a:pPr>
            <a:r>
              <a:rPr lang="en-US" smtClean="0">
                <a:effectLst>
                  <a:outerShdw blurRad="38100" dist="38100" dir="2700000" algn="tl">
                    <a:srgbClr val="FFFFFF"/>
                  </a:outerShdw>
                </a:effectLst>
              </a:rPr>
              <a:t>Courses</a:t>
            </a:r>
            <a:r>
              <a:rPr lang="en-US" sz="2800" smtClean="0">
                <a:effectLst>
                  <a:outerShdw blurRad="38100" dist="38100" dir="2700000" algn="tl">
                    <a:srgbClr val="FFFFFF"/>
                  </a:outerShdw>
                </a:effectLst>
              </a:rPr>
              <a:t> </a:t>
            </a:r>
          </a:p>
          <a:p>
            <a:pPr indent="53975">
              <a:lnSpc>
                <a:spcPct val="90000"/>
              </a:lnSpc>
              <a:buFont typeface="Wingdings" pitchFamily="2" charset="2"/>
              <a:buNone/>
            </a:pPr>
            <a:r>
              <a:rPr lang="en-US" sz="2400" smtClean="0">
                <a:effectLst>
                  <a:outerShdw blurRad="38100" dist="38100" dir="2700000" algn="tl">
                    <a:srgbClr val="FFFFFF"/>
                  </a:outerShdw>
                </a:effectLst>
              </a:rPr>
              <a:t>(get the grown-ups outside, too!)</a:t>
            </a:r>
            <a:endParaRPr lang="en-US" sz="2800" smtClean="0"/>
          </a:p>
        </p:txBody>
      </p:sp>
      <p:pic>
        <p:nvPicPr>
          <p:cNvPr id="136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276725"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90850"/>
            <a:ext cx="35814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0902" name="Text Box 6"/>
          <p:cNvSpPr txBox="1">
            <a:spLocks noChangeArrowheads="1"/>
          </p:cNvSpPr>
          <p:nvPr/>
        </p:nvSpPr>
        <p:spPr bwMode="auto">
          <a:xfrm>
            <a:off x="4876800" y="5257800"/>
            <a:ext cx="37338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
            </a:pPr>
            <a:r>
              <a:rPr lang="en-US" sz="3200">
                <a:solidFill>
                  <a:srgbClr val="008000"/>
                </a:solidFill>
                <a:effectLst>
                  <a:outerShdw blurRad="38100" dist="38100" dir="2700000" algn="tl">
                    <a:srgbClr val="000000"/>
                  </a:outerShdw>
                </a:effectLst>
                <a:latin typeface="Calibri" pitchFamily="34" charset="0"/>
              </a:rPr>
              <a:t> Conferences</a:t>
            </a:r>
          </a:p>
          <a:p>
            <a:pPr>
              <a:buFont typeface="Wingdings" pitchFamily="2" charset="2"/>
              <a:buChar char="§"/>
            </a:pPr>
            <a:endParaRPr lang="en-US" sz="1200">
              <a:solidFill>
                <a:srgbClr val="008000"/>
              </a:solidFill>
              <a:effectLst>
                <a:outerShdw blurRad="38100" dist="38100" dir="2700000" algn="tl">
                  <a:srgbClr val="000000"/>
                </a:outerShdw>
              </a:effectLst>
              <a:latin typeface="Calibri" pitchFamily="34" charset="0"/>
            </a:endParaRPr>
          </a:p>
          <a:p>
            <a:pPr>
              <a:buFont typeface="Wingdings" pitchFamily="2" charset="2"/>
              <a:buChar char="§"/>
            </a:pPr>
            <a:r>
              <a:rPr lang="en-US" sz="3200">
                <a:effectLst>
                  <a:outerShdw blurRad="38100" dist="38100" dir="2700000" algn="tl">
                    <a:srgbClr val="FFFFFF"/>
                  </a:outerShdw>
                </a:effectLst>
                <a:latin typeface="Calibri" pitchFamily="34" charset="0"/>
              </a:rPr>
              <a:t> Partnerships</a:t>
            </a:r>
            <a:endParaRPr lang="en-US" sz="320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60899">
                                            <p:txEl>
                                              <p:pRg st="0" end="0"/>
                                            </p:txEl>
                                          </p:spTgt>
                                        </p:tgtEl>
                                        <p:attrNameLst>
                                          <p:attrName>style.visibility</p:attrName>
                                        </p:attrNameLst>
                                      </p:cBhvr>
                                      <p:to>
                                        <p:strVal val="visible"/>
                                      </p:to>
                                    </p:set>
                                    <p:anim calcmode="lin" valueType="num">
                                      <p:cBhvr additive="base">
                                        <p:cTn id="7" dur="1000" fill="hold"/>
                                        <p:tgtEl>
                                          <p:spTgt spid="136089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608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360899">
                                            <p:txEl>
                                              <p:pRg st="1" end="1"/>
                                            </p:txEl>
                                          </p:spTgt>
                                        </p:tgtEl>
                                        <p:attrNameLst>
                                          <p:attrName>style.visibility</p:attrName>
                                        </p:attrNameLst>
                                      </p:cBhvr>
                                      <p:to>
                                        <p:strVal val="visible"/>
                                      </p:to>
                                    </p:set>
                                    <p:anim calcmode="lin" valueType="num">
                                      <p:cBhvr additive="base">
                                        <p:cTn id="12" dur="1000" fill="hold"/>
                                        <p:tgtEl>
                                          <p:spTgt spid="136089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36089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0902">
                                            <p:txEl>
                                              <p:pRg st="0" end="0"/>
                                            </p:txEl>
                                          </p:spTgt>
                                        </p:tgtEl>
                                        <p:attrNameLst>
                                          <p:attrName>style.visibility</p:attrName>
                                        </p:attrNameLst>
                                      </p:cBhvr>
                                      <p:to>
                                        <p:strVal val="visible"/>
                                      </p:to>
                                    </p:set>
                                    <p:anim calcmode="lin" valueType="num">
                                      <p:cBhvr additive="base">
                                        <p:cTn id="17" dur="1000" fill="hold"/>
                                        <p:tgtEl>
                                          <p:spTgt spid="1360902">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360902">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0902">
                                            <p:txEl>
                                              <p:pRg st="2" end="2"/>
                                            </p:txEl>
                                          </p:spTgt>
                                        </p:tgtEl>
                                        <p:attrNameLst>
                                          <p:attrName>style.visibility</p:attrName>
                                        </p:attrNameLst>
                                      </p:cBhvr>
                                      <p:to>
                                        <p:strVal val="visible"/>
                                      </p:to>
                                    </p:set>
                                    <p:anim calcmode="lin" valueType="num">
                                      <p:cBhvr additive="base">
                                        <p:cTn id="22" dur="1000" fill="hold"/>
                                        <p:tgtEl>
                                          <p:spTgt spid="1360902">
                                            <p:txEl>
                                              <p:pRg st="2" end="2"/>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13609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685800" y="228600"/>
            <a:ext cx="8305800" cy="2286000"/>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4000" b="1">
                <a:solidFill>
                  <a:srgbClr val="009900"/>
                </a:solidFill>
                <a:effectLst>
                  <a:outerShdw blurRad="38100" dist="38100" dir="2700000" algn="tl">
                    <a:srgbClr val="000000"/>
                  </a:outerShdw>
                </a:effectLst>
              </a:rPr>
              <a:t>Here’s how professional development can translate to your school:</a:t>
            </a:r>
            <a:r>
              <a:rPr lang="en-US" sz="3200" b="1">
                <a:solidFill>
                  <a:srgbClr val="009900"/>
                </a:solidFill>
                <a:effectLst>
                  <a:outerShdw blurRad="38100" dist="38100" dir="2700000" algn="tl">
                    <a:srgbClr val="000000"/>
                  </a:outerShdw>
                </a:effectLst>
              </a:rPr>
              <a:t> </a:t>
            </a:r>
          </a:p>
          <a:p>
            <a:pPr algn="ctr"/>
            <a:r>
              <a:rPr lang="en-US" sz="3200" b="1">
                <a:effectLst>
                  <a:outerShdw blurRad="38100" dist="38100" dir="2700000" algn="tl">
                    <a:srgbClr val="FFFFFF"/>
                  </a:outerShdw>
                </a:effectLst>
              </a:rPr>
              <a:t>Using EE-02 Teaching Techniques for Outdoor Education “Get Kids Outside”</a:t>
            </a:r>
            <a:endParaRPr lang="en-US" sz="3200" b="1"/>
          </a:p>
        </p:txBody>
      </p:sp>
      <p:pic>
        <p:nvPicPr>
          <p:cNvPr id="3" name="Picture 2" descr="kid sniffing.jpg"/>
          <p:cNvPicPr>
            <a:picLocks noChangeAspect="1"/>
          </p:cNvPicPr>
          <p:nvPr/>
        </p:nvPicPr>
        <p:blipFill>
          <a:blip r:embed="rId4"/>
          <a:stretch>
            <a:fillRect/>
          </a:stretch>
        </p:blipFill>
        <p:spPr>
          <a:xfrm>
            <a:off x="3684587" y="2947987"/>
            <a:ext cx="1695450" cy="2543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148" name="TextBox 3"/>
          <p:cNvSpPr txBox="1">
            <a:spLocks noChangeArrowheads="1"/>
          </p:cNvSpPr>
          <p:nvPr/>
        </p:nvSpPr>
        <p:spPr bwMode="auto">
          <a:xfrm>
            <a:off x="1828800" y="57912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a:solidFill>
                  <a:srgbClr val="00B050"/>
                </a:solidFill>
                <a:effectLst>
                  <a:outerShdw blurRad="38100" dist="38100" dir="2700000" algn="tl">
                    <a:srgbClr val="000000"/>
                  </a:outerShdw>
                </a:effectLst>
                <a:latin typeface="Tekton Pro Cond" pitchFamily="34" charset="0"/>
              </a:rPr>
              <a:t>Claire Gardner</a:t>
            </a:r>
          </a:p>
          <a:p>
            <a:pPr algn="ctr"/>
            <a:r>
              <a:rPr lang="en-US" sz="2400">
                <a:solidFill>
                  <a:srgbClr val="00B050"/>
                </a:solidFill>
                <a:effectLst>
                  <a:outerShdw blurRad="38100" dist="38100" dir="2700000" algn="tl">
                    <a:srgbClr val="000000"/>
                  </a:outerShdw>
                </a:effectLst>
                <a:latin typeface="Tekton Pro Cond" pitchFamily="34" charset="0"/>
              </a:rPr>
              <a:t>5-12-09</a:t>
            </a:r>
          </a:p>
        </p:txBody>
      </p:sp>
      <p:sp>
        <p:nvSpPr>
          <p:cNvPr id="6153" name="WordArt 9"/>
          <p:cNvSpPr>
            <a:spLocks noChangeArrowheads="1" noChangeShapeType="1" noTextEdit="1"/>
          </p:cNvSpPr>
          <p:nvPr/>
        </p:nvSpPr>
        <p:spPr bwMode="auto">
          <a:xfrm>
            <a:off x="609600" y="3429000"/>
            <a:ext cx="253365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For example...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additive="base">
                                        <p:cTn id="7" dur="1000" fill="hold"/>
                                        <p:tgtEl>
                                          <p:spTgt spid="6153"/>
                                        </p:tgtEl>
                                        <p:attrNameLst>
                                          <p:attrName>ppt_x</p:attrName>
                                        </p:attrNameLst>
                                      </p:cBhvr>
                                      <p:tavLst>
                                        <p:tav tm="0">
                                          <p:val>
                                            <p:strVal val="0-#ppt_w/2"/>
                                          </p:val>
                                        </p:tav>
                                        <p:tav tm="100000">
                                          <p:val>
                                            <p:strVal val="#ppt_x"/>
                                          </p:val>
                                        </p:tav>
                                      </p:tavLst>
                                    </p:anim>
                                    <p:anim calcmode="lin" valueType="num">
                                      <p:cBhvr additive="base">
                                        <p:cTn id="8" dur="1000" fill="hold"/>
                                        <p:tgtEl>
                                          <p:spTgt spid="6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a:solidFill>
            <a:srgbClr val="FFE2A7"/>
          </a:solidFill>
        </p:spPr>
        <p:txBody>
          <a:bodyPr/>
          <a:lstStyle/>
          <a:p>
            <a:r>
              <a:rPr lang="en-US" sz="3600" b="1" smtClean="0">
                <a:solidFill>
                  <a:srgbClr val="00B050"/>
                </a:solidFill>
                <a:effectLst>
                  <a:outerShdw blurRad="38100" dist="38100" dir="2700000" algn="tl">
                    <a:srgbClr val="000000"/>
                  </a:outerShdw>
                </a:effectLst>
              </a:rPr>
              <a:t>Raising awareness</a:t>
            </a:r>
            <a:br>
              <a:rPr lang="en-US" sz="3600" b="1" smtClean="0">
                <a:solidFill>
                  <a:srgbClr val="00B050"/>
                </a:solidFill>
                <a:effectLst>
                  <a:outerShdw blurRad="38100" dist="38100" dir="2700000" algn="tl">
                    <a:srgbClr val="000000"/>
                  </a:outerShdw>
                </a:effectLst>
              </a:rPr>
            </a:br>
            <a:r>
              <a:rPr lang="en-US" sz="3600" b="1" smtClean="0">
                <a:solidFill>
                  <a:srgbClr val="00B050"/>
                </a:solidFill>
                <a:effectLst>
                  <a:outerShdw blurRad="38100" dist="38100" dir="2700000" algn="tl">
                    <a:srgbClr val="000000"/>
                  </a:outerShdw>
                </a:effectLst>
              </a:rPr>
              <a:t>of  natural surroundings through </a:t>
            </a:r>
            <a:br>
              <a:rPr lang="en-US" sz="3600" b="1" smtClean="0">
                <a:solidFill>
                  <a:srgbClr val="00B050"/>
                </a:solidFill>
                <a:effectLst>
                  <a:outerShdw blurRad="38100" dist="38100" dir="2700000" algn="tl">
                    <a:srgbClr val="000000"/>
                  </a:outerShdw>
                </a:effectLst>
              </a:rPr>
            </a:br>
            <a:r>
              <a:rPr lang="en-US" sz="3600" b="1" smtClean="0">
                <a:solidFill>
                  <a:srgbClr val="00B050"/>
                </a:solidFill>
                <a:effectLst>
                  <a:outerShdw blurRad="38100" dist="38100" dir="2700000" algn="tl">
                    <a:srgbClr val="000000"/>
                  </a:outerShdw>
                </a:effectLst>
              </a:rPr>
              <a:t>the vehicle of journaling.</a:t>
            </a:r>
          </a:p>
        </p:txBody>
      </p:sp>
      <p:sp>
        <p:nvSpPr>
          <p:cNvPr id="7171" name="Text Placeholder 2"/>
          <p:cNvSpPr>
            <a:spLocks noGrp="1"/>
          </p:cNvSpPr>
          <p:nvPr>
            <p:ph type="body" idx="1"/>
          </p:nvPr>
        </p:nvSpPr>
        <p:spPr>
          <a:xfrm>
            <a:off x="457200" y="2057400"/>
            <a:ext cx="4040188" cy="762000"/>
          </a:xfrm>
        </p:spPr>
        <p:txBody>
          <a:bodyPr/>
          <a:lstStyle/>
          <a:p>
            <a:pPr algn="ctr"/>
            <a:r>
              <a:rPr lang="en-US" sz="3200" smtClean="0">
                <a:solidFill>
                  <a:srgbClr val="C00000"/>
                </a:solidFill>
                <a:latin typeface="Arial" pitchFamily="34" charset="0"/>
              </a:rPr>
              <a:t>February 24, 2009</a:t>
            </a:r>
          </a:p>
        </p:txBody>
      </p:sp>
      <p:pic>
        <p:nvPicPr>
          <p:cNvPr id="7" name="Content Placeholder 6" descr="2-24a.jpg"/>
          <p:cNvPicPr>
            <a:picLocks noGrp="1" noChangeAspect="1"/>
          </p:cNvPicPr>
          <p:nvPr>
            <p:ph sz="half" idx="2"/>
          </p:nvPr>
        </p:nvPicPr>
        <p:blipFill>
          <a:blip r:embed="rId3">
            <a:lum bright="6000"/>
            <a:extLst>
              <a:ext uri="{28A0092B-C50C-407E-A947-70E740481C1C}">
                <a14:useLocalDpi xmlns:a14="http://schemas.microsoft.com/office/drawing/2010/main" val="0"/>
              </a:ext>
            </a:extLst>
          </a:blip>
          <a:srcRect/>
          <a:stretch>
            <a:fillRect/>
          </a:stretch>
        </p:blipFill>
        <p:spPr>
          <a:xfrm>
            <a:off x="457200" y="2971800"/>
            <a:ext cx="4040188" cy="3030538"/>
          </a:xfrm>
          <a:ln w="38100" cap="sq">
            <a:solidFill>
              <a:srgbClr val="000000"/>
            </a:solidFill>
            <a:miter lim="800000"/>
            <a:headEnd/>
            <a:tailEnd/>
          </a:ln>
          <a:effectLst>
            <a:outerShdw dist="38100" dir="2700000" algn="tl" rotWithShape="0">
              <a:srgbClr val="000000">
                <a:alpha val="42999"/>
              </a:srgbClr>
            </a:outerShdw>
          </a:effectLst>
        </p:spPr>
      </p:pic>
      <p:sp>
        <p:nvSpPr>
          <p:cNvPr id="7173" name="Text Placeholder 4"/>
          <p:cNvSpPr>
            <a:spLocks noGrp="1"/>
          </p:cNvSpPr>
          <p:nvPr>
            <p:ph type="body" sz="quarter" idx="3"/>
          </p:nvPr>
        </p:nvSpPr>
        <p:spPr>
          <a:xfrm>
            <a:off x="4645025" y="2133600"/>
            <a:ext cx="4041775" cy="685800"/>
          </a:xfrm>
        </p:spPr>
        <p:txBody>
          <a:bodyPr/>
          <a:lstStyle/>
          <a:p>
            <a:pPr algn="ctr"/>
            <a:r>
              <a:rPr lang="en-US" sz="3200" smtClean="0">
                <a:solidFill>
                  <a:srgbClr val="C00000"/>
                </a:solidFill>
                <a:latin typeface="Arial" pitchFamily="34" charset="0"/>
              </a:rPr>
              <a:t>May 5, 2009</a:t>
            </a:r>
          </a:p>
        </p:txBody>
      </p:sp>
      <p:pic>
        <p:nvPicPr>
          <p:cNvPr id="8" name="Content Placeholder 7" descr="5-5a.jpg"/>
          <p:cNvPicPr>
            <a:picLocks noGrp="1" noChangeAspect="1"/>
          </p:cNvPicPr>
          <p:nvPr>
            <p:ph sz="quarter" idx="4"/>
          </p:nvPr>
        </p:nvPicPr>
        <p:blipFill>
          <a:blip r:embed="rId4"/>
          <a:stretch>
            <a:fillRect/>
          </a:stretch>
        </p:blipFill>
        <p:spPr>
          <a:xfrm>
            <a:off x="4648200" y="2971800"/>
            <a:ext cx="4041775" cy="303053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nodeType="afterGroup">
                            <p:stCondLst>
                              <p:cond delay="2000"/>
                            </p:stCondLst>
                            <p:childTnLst>
                              <p:par>
                                <p:cTn id="11" presetID="2" presetClass="entr" presetSubtype="2" fill="hold" nodeType="after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additive="base">
                                        <p:cTn id="13" dur="500" fill="hold"/>
                                        <p:tgtEl>
                                          <p:spTgt spid="717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3">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500"/>
                            </p:stCondLst>
                            <p:childTnLst>
                              <p:par>
                                <p:cTn id="16" presetID="53"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TextBox 3"/>
          <p:cNvSpPr txBox="1">
            <a:spLocks noChangeArrowheads="1"/>
          </p:cNvSpPr>
          <p:nvPr/>
        </p:nvSpPr>
        <p:spPr bwMode="auto">
          <a:xfrm>
            <a:off x="152400" y="1371600"/>
            <a:ext cx="7620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009900"/>
              </a:buClr>
              <a:buFont typeface="Wingdings" pitchFamily="2" charset="2"/>
              <a:buChar char="ü"/>
            </a:pPr>
            <a:r>
              <a:rPr lang="en-US" sz="2500" b="1"/>
              <a:t>Construct knowledge.</a:t>
            </a:r>
          </a:p>
          <a:p>
            <a:endParaRPr lang="en-US" sz="2500" b="1"/>
          </a:p>
          <a:p>
            <a:pPr>
              <a:buClr>
                <a:srgbClr val="009900"/>
              </a:buClr>
              <a:buFont typeface="Wingdings" pitchFamily="2" charset="2"/>
              <a:buChar char="ü"/>
            </a:pPr>
            <a:r>
              <a:rPr lang="en-US" sz="2500" b="1"/>
              <a:t>Apply evidence and reasoning.</a:t>
            </a:r>
          </a:p>
          <a:p>
            <a:pPr>
              <a:buClr>
                <a:srgbClr val="009900"/>
              </a:buClr>
            </a:pPr>
            <a:endParaRPr lang="en-US" sz="2500" b="1"/>
          </a:p>
          <a:p>
            <a:pPr>
              <a:buClr>
                <a:srgbClr val="009900"/>
              </a:buClr>
              <a:buFont typeface="Wingdings" pitchFamily="2" charset="2"/>
              <a:buChar char="ü"/>
            </a:pPr>
            <a:r>
              <a:rPr lang="en-US" sz="2500" b="1"/>
              <a:t>Communicate scientific information.</a:t>
            </a:r>
          </a:p>
          <a:p>
            <a:pPr>
              <a:buClr>
                <a:srgbClr val="009900"/>
              </a:buClr>
            </a:pPr>
            <a:endParaRPr lang="en-US" sz="2500" b="1"/>
          </a:p>
          <a:p>
            <a:pPr>
              <a:buClr>
                <a:srgbClr val="009900"/>
              </a:buClr>
              <a:buFont typeface="Wingdings" pitchFamily="2" charset="2"/>
              <a:buChar char="ü"/>
            </a:pPr>
            <a:r>
              <a:rPr lang="en-US" sz="2500" b="1"/>
              <a:t>Create opportunity to ensure the development  </a:t>
            </a:r>
          </a:p>
          <a:p>
            <a:pPr>
              <a:buClr>
                <a:srgbClr val="009900"/>
              </a:buClr>
            </a:pPr>
            <a:r>
              <a:rPr lang="en-US" sz="2500" b="1"/>
              <a:t>   of environmental literacy.</a:t>
            </a:r>
          </a:p>
          <a:p>
            <a:pPr>
              <a:buClr>
                <a:srgbClr val="009900"/>
              </a:buClr>
            </a:pPr>
            <a:endParaRPr lang="en-US" sz="2500" b="1"/>
          </a:p>
          <a:p>
            <a:pPr>
              <a:buClr>
                <a:srgbClr val="009900"/>
              </a:buClr>
              <a:buFont typeface="Wingdings" pitchFamily="2" charset="2"/>
              <a:buChar char="ü"/>
            </a:pPr>
            <a:r>
              <a:rPr lang="en-US" sz="2500" b="1"/>
              <a:t>Strengthen their connection to nature   </a:t>
            </a:r>
          </a:p>
          <a:p>
            <a:pPr>
              <a:buClr>
                <a:srgbClr val="009900"/>
              </a:buClr>
            </a:pPr>
            <a:r>
              <a:rPr lang="en-US" sz="2500" b="1"/>
              <a:t>   during the school day.</a:t>
            </a:r>
          </a:p>
          <a:p>
            <a:endParaRPr lang="en-US" sz="2500" b="1"/>
          </a:p>
          <a:p>
            <a:r>
              <a:rPr lang="en-US" sz="3600">
                <a:solidFill>
                  <a:srgbClr val="00B050"/>
                </a:solidFill>
                <a:latin typeface="Tekton Pro Cond" pitchFamily="34" charset="0"/>
              </a:rPr>
              <a:t>  </a:t>
            </a:r>
          </a:p>
        </p:txBody>
      </p:sp>
      <p:pic>
        <p:nvPicPr>
          <p:cNvPr id="1371139" name="Picture 3"/>
          <p:cNvPicPr>
            <a:picLocks noChangeAspect="1" noChangeArrowheads="1"/>
          </p:cNvPicPr>
          <p:nvPr/>
        </p:nvPicPr>
        <p:blipFill>
          <a:blip r:embed="rId3">
            <a:extLst>
              <a:ext uri="{28A0092B-C50C-407E-A947-70E740481C1C}">
                <a14:useLocalDpi xmlns:a14="http://schemas.microsoft.com/office/drawing/2010/main" val="0"/>
              </a:ext>
            </a:extLst>
          </a:blip>
          <a:srcRect l="22501" t="26666" r="7500" b="14999"/>
          <a:stretch>
            <a:fillRect/>
          </a:stretch>
        </p:blipFill>
        <p:spPr bwMode="auto">
          <a:xfrm>
            <a:off x="5334000" y="1143000"/>
            <a:ext cx="35814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1140" name="Text Box 4"/>
          <p:cNvSpPr txBox="1">
            <a:spLocks noChangeArrowheads="1"/>
          </p:cNvSpPr>
          <p:nvPr/>
        </p:nvSpPr>
        <p:spPr bwMode="auto">
          <a:xfrm>
            <a:off x="1371600" y="228600"/>
            <a:ext cx="6858000" cy="701675"/>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00B050"/>
                </a:solidFill>
                <a:effectLst>
                  <a:outerShdw blurRad="38100" dist="38100" dir="2700000" algn="tl">
                    <a:srgbClr val="000000"/>
                  </a:outerShdw>
                </a:effectLst>
                <a:latin typeface="Calibri" pitchFamily="34" charset="0"/>
              </a:rPr>
              <a:t>Students will be able to:</a:t>
            </a:r>
            <a:endParaRPr lang="en-US" sz="400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71138">
                                            <p:txEl>
                                              <p:pRg st="0" end="0"/>
                                            </p:txEl>
                                          </p:spTgt>
                                        </p:tgtEl>
                                        <p:attrNameLst>
                                          <p:attrName>style.visibility</p:attrName>
                                        </p:attrNameLst>
                                      </p:cBhvr>
                                      <p:to>
                                        <p:strVal val="visible"/>
                                      </p:to>
                                    </p:set>
                                    <p:anim calcmode="lin" valueType="num">
                                      <p:cBhvr additive="base">
                                        <p:cTn id="7" dur="500" fill="hold"/>
                                        <p:tgtEl>
                                          <p:spTgt spid="13711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113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371138">
                                            <p:txEl>
                                              <p:pRg st="2" end="2"/>
                                            </p:txEl>
                                          </p:spTgt>
                                        </p:tgtEl>
                                        <p:attrNameLst>
                                          <p:attrName>style.visibility</p:attrName>
                                        </p:attrNameLst>
                                      </p:cBhvr>
                                      <p:to>
                                        <p:strVal val="visible"/>
                                      </p:to>
                                    </p:set>
                                    <p:anim calcmode="lin" valueType="num">
                                      <p:cBhvr additive="base">
                                        <p:cTn id="12" dur="1000" fill="hold"/>
                                        <p:tgtEl>
                                          <p:spTgt spid="1371138">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371138">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 presetClass="entr" presetSubtype="8" fill="hold" nodeType="afterEffect">
                                  <p:stCondLst>
                                    <p:cond delay="0"/>
                                  </p:stCondLst>
                                  <p:childTnLst>
                                    <p:set>
                                      <p:cBhvr>
                                        <p:cTn id="16" dur="1" fill="hold">
                                          <p:stCondLst>
                                            <p:cond delay="0"/>
                                          </p:stCondLst>
                                        </p:cTn>
                                        <p:tgtEl>
                                          <p:spTgt spid="1371138">
                                            <p:txEl>
                                              <p:pRg st="4" end="4"/>
                                            </p:txEl>
                                          </p:spTgt>
                                        </p:tgtEl>
                                        <p:attrNameLst>
                                          <p:attrName>style.visibility</p:attrName>
                                        </p:attrNameLst>
                                      </p:cBhvr>
                                      <p:to>
                                        <p:strVal val="visible"/>
                                      </p:to>
                                    </p:set>
                                    <p:anim calcmode="lin" valueType="num">
                                      <p:cBhvr additive="base">
                                        <p:cTn id="17" dur="1000" fill="hold"/>
                                        <p:tgtEl>
                                          <p:spTgt spid="1371138">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371138">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2" presetClass="entr" presetSubtype="8" fill="hold" nodeType="afterEffect">
                                  <p:stCondLst>
                                    <p:cond delay="0"/>
                                  </p:stCondLst>
                                  <p:childTnLst>
                                    <p:set>
                                      <p:cBhvr>
                                        <p:cTn id="21" dur="1" fill="hold">
                                          <p:stCondLst>
                                            <p:cond delay="0"/>
                                          </p:stCondLst>
                                        </p:cTn>
                                        <p:tgtEl>
                                          <p:spTgt spid="1371138">
                                            <p:txEl>
                                              <p:pRg st="6" end="6"/>
                                            </p:txEl>
                                          </p:spTgt>
                                        </p:tgtEl>
                                        <p:attrNameLst>
                                          <p:attrName>style.visibility</p:attrName>
                                        </p:attrNameLst>
                                      </p:cBhvr>
                                      <p:to>
                                        <p:strVal val="visible"/>
                                      </p:to>
                                    </p:set>
                                    <p:anim calcmode="lin" valueType="num">
                                      <p:cBhvr additive="base">
                                        <p:cTn id="22" dur="1000" fill="hold"/>
                                        <p:tgtEl>
                                          <p:spTgt spid="1371138">
                                            <p:txEl>
                                              <p:pRg st="6" end="6"/>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371138">
                                            <p:txEl>
                                              <p:pRg st="6" end="6"/>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500"/>
                            </p:stCondLst>
                            <p:childTnLst>
                              <p:par>
                                <p:cTn id="25" presetID="2" presetClass="entr" presetSubtype="8" fill="hold" nodeType="afterEffect">
                                  <p:stCondLst>
                                    <p:cond delay="0"/>
                                  </p:stCondLst>
                                  <p:childTnLst>
                                    <p:set>
                                      <p:cBhvr>
                                        <p:cTn id="26" dur="1" fill="hold">
                                          <p:stCondLst>
                                            <p:cond delay="0"/>
                                          </p:stCondLst>
                                        </p:cTn>
                                        <p:tgtEl>
                                          <p:spTgt spid="1371138">
                                            <p:txEl>
                                              <p:pRg st="7" end="7"/>
                                            </p:txEl>
                                          </p:spTgt>
                                        </p:tgtEl>
                                        <p:attrNameLst>
                                          <p:attrName>style.visibility</p:attrName>
                                        </p:attrNameLst>
                                      </p:cBhvr>
                                      <p:to>
                                        <p:strVal val="visible"/>
                                      </p:to>
                                    </p:set>
                                    <p:anim calcmode="lin" valueType="num">
                                      <p:cBhvr additive="base">
                                        <p:cTn id="27" dur="1000" fill="hold"/>
                                        <p:tgtEl>
                                          <p:spTgt spid="1371138">
                                            <p:txEl>
                                              <p:pRg st="7" end="7"/>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371138">
                                            <p:txEl>
                                              <p:pRg st="7" end="7"/>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4500"/>
                            </p:stCondLst>
                            <p:childTnLst>
                              <p:par>
                                <p:cTn id="30" presetID="2" presetClass="entr" presetSubtype="8" fill="hold" nodeType="afterEffect">
                                  <p:stCondLst>
                                    <p:cond delay="0"/>
                                  </p:stCondLst>
                                  <p:childTnLst>
                                    <p:set>
                                      <p:cBhvr>
                                        <p:cTn id="31" dur="1" fill="hold">
                                          <p:stCondLst>
                                            <p:cond delay="0"/>
                                          </p:stCondLst>
                                        </p:cTn>
                                        <p:tgtEl>
                                          <p:spTgt spid="1371138">
                                            <p:txEl>
                                              <p:pRg st="9" end="9"/>
                                            </p:txEl>
                                          </p:spTgt>
                                        </p:tgtEl>
                                        <p:attrNameLst>
                                          <p:attrName>style.visibility</p:attrName>
                                        </p:attrNameLst>
                                      </p:cBhvr>
                                      <p:to>
                                        <p:strVal val="visible"/>
                                      </p:to>
                                    </p:set>
                                    <p:anim calcmode="lin" valueType="num">
                                      <p:cBhvr additive="base">
                                        <p:cTn id="32" dur="1000" fill="hold"/>
                                        <p:tgtEl>
                                          <p:spTgt spid="1371138">
                                            <p:txEl>
                                              <p:pRg st="9" end="9"/>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371138">
                                            <p:txEl>
                                              <p:pRg st="9" end="9"/>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500"/>
                            </p:stCondLst>
                            <p:childTnLst>
                              <p:par>
                                <p:cTn id="35" presetID="2" presetClass="entr" presetSubtype="8" fill="hold" nodeType="afterEffect">
                                  <p:stCondLst>
                                    <p:cond delay="0"/>
                                  </p:stCondLst>
                                  <p:childTnLst>
                                    <p:set>
                                      <p:cBhvr>
                                        <p:cTn id="36" dur="1" fill="hold">
                                          <p:stCondLst>
                                            <p:cond delay="0"/>
                                          </p:stCondLst>
                                        </p:cTn>
                                        <p:tgtEl>
                                          <p:spTgt spid="1371138">
                                            <p:txEl>
                                              <p:pRg st="10" end="10"/>
                                            </p:txEl>
                                          </p:spTgt>
                                        </p:tgtEl>
                                        <p:attrNameLst>
                                          <p:attrName>style.visibility</p:attrName>
                                        </p:attrNameLst>
                                      </p:cBhvr>
                                      <p:to>
                                        <p:strVal val="visible"/>
                                      </p:to>
                                    </p:set>
                                    <p:anim calcmode="lin" valueType="num">
                                      <p:cBhvr additive="base">
                                        <p:cTn id="37" dur="1000" fill="hold"/>
                                        <p:tgtEl>
                                          <p:spTgt spid="1371138">
                                            <p:txEl>
                                              <p:pRg st="10" end="1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37113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idx="4294967295"/>
          </p:nvPr>
        </p:nvSpPr>
        <p:spPr>
          <a:xfrm>
            <a:off x="2209800" y="228600"/>
            <a:ext cx="5943600" cy="762000"/>
          </a:xfrm>
          <a:solidFill>
            <a:srgbClr val="FFE2A7"/>
          </a:solidFill>
        </p:spPr>
        <p:txBody>
          <a:bodyPr/>
          <a:lstStyle/>
          <a:p>
            <a:r>
              <a:rPr lang="en-US" b="1" smtClean="0">
                <a:solidFill>
                  <a:srgbClr val="009900"/>
                </a:solidFill>
                <a:effectLst>
                  <a:outerShdw blurRad="38100" dist="38100" dir="2700000" algn="tl">
                    <a:srgbClr val="000000"/>
                  </a:outerShdw>
                </a:effectLst>
              </a:rPr>
              <a:t>How you can do this:</a:t>
            </a:r>
          </a:p>
        </p:txBody>
      </p:sp>
      <p:sp>
        <p:nvSpPr>
          <p:cNvPr id="19461" name="Rectangle 5"/>
          <p:cNvSpPr>
            <a:spLocks noGrp="1"/>
          </p:cNvSpPr>
          <p:nvPr>
            <p:ph type="body" idx="4294967295"/>
          </p:nvPr>
        </p:nvSpPr>
        <p:spPr>
          <a:xfrm>
            <a:off x="2438400" y="1066800"/>
            <a:ext cx="6477000" cy="1905000"/>
          </a:xfrm>
        </p:spPr>
        <p:txBody>
          <a:bodyPr/>
          <a:lstStyle/>
          <a:p>
            <a:pPr>
              <a:buClr>
                <a:schemeClr val="tx1"/>
              </a:buClr>
              <a:buFont typeface="Wingdings" pitchFamily="2" charset="2"/>
              <a:buChar char="§"/>
            </a:pPr>
            <a:r>
              <a:rPr lang="en-US" sz="2400" b="1" smtClean="0"/>
              <a:t>Choose a time period that will cover seasonal changes.</a:t>
            </a:r>
          </a:p>
          <a:p>
            <a:pPr>
              <a:buClr>
                <a:schemeClr val="tx1"/>
              </a:buClr>
              <a:buFont typeface="Wingdings" pitchFamily="2" charset="2"/>
              <a:buChar char="§"/>
            </a:pPr>
            <a:endParaRPr lang="en-US" sz="1200" b="1" smtClean="0"/>
          </a:p>
          <a:p>
            <a:pPr>
              <a:buClr>
                <a:schemeClr val="tx1"/>
              </a:buClr>
              <a:buFont typeface="Wingdings" pitchFamily="2" charset="2"/>
              <a:buChar char="§"/>
            </a:pPr>
            <a:r>
              <a:rPr lang="en-US" sz="2400" b="1" smtClean="0"/>
              <a:t>Choose a location that will provide many sensory experiences.</a:t>
            </a:r>
          </a:p>
        </p:txBody>
      </p:sp>
      <p:pic>
        <p:nvPicPr>
          <p:cNvPr id="7" name="Content Placeholder 6" descr="project2 3-31.jpg"/>
          <p:cNvPicPr>
            <a:picLocks noChangeAspect="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228600" y="381000"/>
            <a:ext cx="1763713" cy="2351088"/>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pic>
        <p:nvPicPr>
          <p:cNvPr id="8" name="Content Placeholder 7" descr="project31 5-6.jpg"/>
          <p:cNvPicPr>
            <a:picLocks noChangeAspect="1"/>
          </p:cNvPicPr>
          <p:nvPr/>
        </p:nvPicPr>
        <p:blipFill>
          <a:blip r:embed="rId4" cstate="print">
            <a:lum bright="24000"/>
            <a:extLst>
              <a:ext uri="{28A0092B-C50C-407E-A947-70E740481C1C}">
                <a14:useLocalDpi xmlns:a14="http://schemas.microsoft.com/office/drawing/2010/main" val="0"/>
              </a:ext>
            </a:extLst>
          </a:blip>
          <a:srcRect/>
          <a:stretch>
            <a:fillRect/>
          </a:stretch>
        </p:blipFill>
        <p:spPr bwMode="auto">
          <a:xfrm>
            <a:off x="6896100" y="3733800"/>
            <a:ext cx="1998663" cy="2667000"/>
          </a:xfrm>
          <a:prstGeom prst="rect">
            <a:avLst/>
          </a:prstGeom>
          <a:noFill/>
          <a:ln w="38100" cap="sq">
            <a:solidFill>
              <a:srgbClr val="000000"/>
            </a:solidFill>
            <a:miter lim="800000"/>
            <a:headEnd/>
            <a:tailEnd/>
          </a:ln>
          <a:effectLst>
            <a:outerShdw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sp>
        <p:nvSpPr>
          <p:cNvPr id="19467" name="Text Box 11"/>
          <p:cNvSpPr txBox="1">
            <a:spLocks noChangeArrowheads="1"/>
          </p:cNvSpPr>
          <p:nvPr/>
        </p:nvSpPr>
        <p:spPr bwMode="auto">
          <a:xfrm>
            <a:off x="0" y="3276600"/>
            <a:ext cx="6934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buFont typeface="Wingdings" pitchFamily="2" charset="2"/>
              <a:buChar char="§"/>
            </a:pPr>
            <a:r>
              <a:rPr lang="en-US" sz="2400" b="1"/>
              <a:t>Determine how much information you want the students to ‘discover’ (how soon are you willing to share the informational texts).</a:t>
            </a:r>
          </a:p>
          <a:p>
            <a:pPr>
              <a:buFont typeface="Wingdings" pitchFamily="2" charset="2"/>
              <a:buChar char="§"/>
            </a:pPr>
            <a:endParaRPr lang="en-US" sz="1200" b="1"/>
          </a:p>
          <a:p>
            <a:pPr>
              <a:buFont typeface="Wingdings" pitchFamily="2" charset="2"/>
              <a:buChar char="§"/>
            </a:pPr>
            <a:r>
              <a:rPr lang="en-US" sz="2400" b="1"/>
              <a:t>Determine how often to visit the location.</a:t>
            </a:r>
          </a:p>
          <a:p>
            <a:pPr>
              <a:buFont typeface="Wingdings" pitchFamily="2" charset="2"/>
              <a:buChar char="§"/>
            </a:pPr>
            <a:endParaRPr lang="en-US" sz="1200" b="1"/>
          </a:p>
          <a:p>
            <a:pPr>
              <a:buFont typeface="Wingdings" pitchFamily="2" charset="2"/>
              <a:buChar char="§"/>
            </a:pPr>
            <a:r>
              <a:rPr lang="en-US" sz="2400" b="1"/>
              <a:t>Choose appropriate informational texts.</a:t>
            </a:r>
          </a:p>
          <a:p>
            <a:pPr>
              <a:buFont typeface="Wingdings" pitchFamily="2" charset="2"/>
              <a:buChar char="§"/>
            </a:pPr>
            <a:endParaRPr lang="en-US" sz="1200" b="1"/>
          </a:p>
          <a:p>
            <a:pPr>
              <a:buFont typeface="Wingdings" pitchFamily="2" charset="2"/>
              <a:buChar char="§"/>
            </a:pPr>
            <a:r>
              <a:rPr lang="en-US" sz="2400" b="1"/>
              <a:t>Be a good model: record in your own journal.</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dissolve">
                                      <p:cBhvr>
                                        <p:cTn id="7" dur="500"/>
                                        <p:tgtEl>
                                          <p:spTgt spid="1946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animEffect transition="in" filter="dissolve">
                                      <p:cBhvr>
                                        <p:cTn id="11" dur="500"/>
                                        <p:tgtEl>
                                          <p:spTgt spid="19461">
                                            <p:txEl>
                                              <p:pRg st="2" end="2"/>
                                            </p:txEl>
                                          </p:spTgt>
                                        </p:tgtEl>
                                      </p:cBhvr>
                                    </p:animEffect>
                                  </p:childTnLst>
                                </p:cTn>
                              </p:par>
                            </p:childTnLst>
                          </p:cTn>
                        </p:par>
                        <p:par>
                          <p:cTn id="12" fill="hold" nodeType="afterGroup">
                            <p:stCondLst>
                              <p:cond delay="1000"/>
                            </p:stCondLst>
                            <p:childTnLst>
                              <p:par>
                                <p:cTn id="13" presetID="9" presetClass="entr" presetSubtype="0" fill="hold" grpId="1"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transition="in" filter="dissolve">
                                      <p:cBhvr>
                                        <p:cTn id="15"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uiExpand="1" build="p"/>
      <p:bldP spid="1946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TextBox 1"/>
          <p:cNvSpPr txBox="1">
            <a:spLocks noChangeArrowheads="1"/>
          </p:cNvSpPr>
          <p:nvPr/>
        </p:nvSpPr>
        <p:spPr bwMode="auto">
          <a:xfrm>
            <a:off x="304800" y="10668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CC3300"/>
              </a:buClr>
              <a:buFont typeface="Wingdings" pitchFamily="2" charset="2"/>
              <a:buChar char="§"/>
            </a:pPr>
            <a:r>
              <a:rPr lang="en-US" sz="2800" b="1"/>
              <a:t>Students are not accustomed to having ‘free writing’: “</a:t>
            </a:r>
            <a:r>
              <a:rPr lang="en-US" sz="2800" b="1" i="1"/>
              <a:t>can we</a:t>
            </a:r>
            <a:r>
              <a:rPr lang="en-US" sz="2800" b="1"/>
              <a:t>…”; “</a:t>
            </a:r>
            <a:r>
              <a:rPr lang="en-US" sz="2800" b="1" i="1"/>
              <a:t>do we</a:t>
            </a:r>
            <a:r>
              <a:rPr lang="en-US" sz="2800" b="1"/>
              <a:t>…”; “</a:t>
            </a:r>
            <a:r>
              <a:rPr lang="en-US" sz="2800" b="1" i="1"/>
              <a:t>are we allowed to</a:t>
            </a:r>
            <a:r>
              <a:rPr lang="en-US" sz="2800" b="1"/>
              <a:t>…”</a:t>
            </a:r>
          </a:p>
        </p:txBody>
      </p:sp>
      <p:pic>
        <p:nvPicPr>
          <p:cNvPr id="1373187" name="Picture 3"/>
          <p:cNvPicPr>
            <a:picLocks noChangeAspect="1" noChangeArrowheads="1"/>
          </p:cNvPicPr>
          <p:nvPr/>
        </p:nvPicPr>
        <p:blipFill>
          <a:blip r:embed="rId3">
            <a:extLst>
              <a:ext uri="{28A0092B-C50C-407E-A947-70E740481C1C}">
                <a14:useLocalDpi xmlns:a14="http://schemas.microsoft.com/office/drawing/2010/main" val="0"/>
              </a:ext>
            </a:extLst>
          </a:blip>
          <a:srcRect l="14999" t="25000" r="62500" b="16667"/>
          <a:stretch>
            <a:fillRect/>
          </a:stretch>
        </p:blipFill>
        <p:spPr bwMode="auto">
          <a:xfrm>
            <a:off x="533400" y="2743200"/>
            <a:ext cx="1371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3188" name="Text Box 4"/>
          <p:cNvSpPr txBox="1">
            <a:spLocks noChangeArrowheads="1"/>
          </p:cNvSpPr>
          <p:nvPr/>
        </p:nvSpPr>
        <p:spPr bwMode="auto">
          <a:xfrm>
            <a:off x="5334000" y="1179513"/>
            <a:ext cx="3216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73189" name="Text Box 5"/>
          <p:cNvSpPr txBox="1">
            <a:spLocks noChangeArrowheads="1"/>
          </p:cNvSpPr>
          <p:nvPr/>
        </p:nvSpPr>
        <p:spPr bwMode="auto">
          <a:xfrm>
            <a:off x="2438400" y="2590800"/>
            <a:ext cx="6477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a:spcBef>
                <a:spcPct val="50000"/>
              </a:spcBef>
              <a:buClr>
                <a:srgbClr val="CC3300"/>
              </a:buClr>
              <a:buFont typeface="Wingdings" pitchFamily="2" charset="2"/>
              <a:buChar char="§"/>
            </a:pPr>
            <a:r>
              <a:rPr lang="en-US" sz="2800" b="1"/>
              <a:t>Students test new information based on their past knowledge and  experiences (“Is that algae?” referring to moss).</a:t>
            </a:r>
          </a:p>
          <a:p>
            <a:pPr>
              <a:spcBef>
                <a:spcPct val="50000"/>
              </a:spcBef>
              <a:buClr>
                <a:srgbClr val="CC3300"/>
              </a:buClr>
              <a:buFont typeface="Wingdings" pitchFamily="2" charset="2"/>
              <a:buChar char="§"/>
            </a:pPr>
            <a:endParaRPr lang="en-US" sz="1200" b="1"/>
          </a:p>
          <a:p>
            <a:pPr>
              <a:buClr>
                <a:srgbClr val="CC3300"/>
              </a:buClr>
              <a:buFont typeface="Wingdings" pitchFamily="2" charset="2"/>
              <a:buChar char="§"/>
            </a:pPr>
            <a:r>
              <a:rPr lang="en-US" sz="2800" b="1">
                <a:latin typeface="Arial" pitchFamily="34" charset="0"/>
              </a:rPr>
              <a:t>Students realize the potential (“</a:t>
            </a:r>
            <a:r>
              <a:rPr lang="en-US" sz="2800" b="1" i="1">
                <a:latin typeface="Arial" pitchFamily="34" charset="0"/>
              </a:rPr>
              <a:t>Hey, this is science AND math!”)</a:t>
            </a:r>
          </a:p>
        </p:txBody>
      </p:sp>
      <p:sp>
        <p:nvSpPr>
          <p:cNvPr id="1373190" name="Text Box 6"/>
          <p:cNvSpPr txBox="1">
            <a:spLocks noChangeArrowheads="1"/>
          </p:cNvSpPr>
          <p:nvPr/>
        </p:nvSpPr>
        <p:spPr bwMode="auto">
          <a:xfrm>
            <a:off x="381000" y="2286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C00000"/>
                </a:solidFill>
                <a:effectLst>
                  <a:outerShdw blurRad="38100" dist="38100" dir="2700000" algn="tl">
                    <a:srgbClr val="000000"/>
                  </a:outerShdw>
                </a:effectLst>
                <a:latin typeface="Calibri" pitchFamily="34" charset="0"/>
              </a:rPr>
              <a:t>Insights into student learning:</a:t>
            </a:r>
            <a:endParaRPr lang="en-US" sz="4000">
              <a:latin typeface="Calibri" pitchFamily="34" charset="0"/>
            </a:endParaRPr>
          </a:p>
        </p:txBody>
      </p:sp>
      <p:sp>
        <p:nvSpPr>
          <p:cNvPr id="1373192" name="Text Box 8"/>
          <p:cNvSpPr txBox="1">
            <a:spLocks noChangeArrowheads="1"/>
          </p:cNvSpPr>
          <p:nvPr/>
        </p:nvSpPr>
        <p:spPr bwMode="auto">
          <a:xfrm>
            <a:off x="228600" y="5867400"/>
            <a:ext cx="8763000" cy="579438"/>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rgbClr val="009900"/>
                </a:solidFill>
                <a:effectLst>
                  <a:outerShdw blurRad="38100" dist="38100" dir="2700000" algn="tl">
                    <a:srgbClr val="000000"/>
                  </a:outerShdw>
                </a:effectLst>
              </a:rPr>
              <a:t>“When can we go to see our tree again?”</a:t>
            </a:r>
            <a:endParaRPr lang="en-US" sz="3200"/>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73186"/>
                                        </p:tgtEl>
                                        <p:attrNameLst>
                                          <p:attrName>style.visibility</p:attrName>
                                        </p:attrNameLst>
                                      </p:cBhvr>
                                      <p:to>
                                        <p:strVal val="visible"/>
                                      </p:to>
                                    </p:set>
                                    <p:anim calcmode="lin" valueType="num">
                                      <p:cBhvr additive="base">
                                        <p:cTn id="7" dur="1000" fill="hold"/>
                                        <p:tgtEl>
                                          <p:spTgt spid="1373186"/>
                                        </p:tgtEl>
                                        <p:attrNameLst>
                                          <p:attrName>ppt_x</p:attrName>
                                        </p:attrNameLst>
                                      </p:cBhvr>
                                      <p:tavLst>
                                        <p:tav tm="0">
                                          <p:val>
                                            <p:strVal val="1+#ppt_w/2"/>
                                          </p:val>
                                        </p:tav>
                                        <p:tav tm="100000">
                                          <p:val>
                                            <p:strVal val="#ppt_x"/>
                                          </p:val>
                                        </p:tav>
                                      </p:tavLst>
                                    </p:anim>
                                    <p:anim calcmode="lin" valueType="num">
                                      <p:cBhvr additive="base">
                                        <p:cTn id="8" dur="1000" fill="hold"/>
                                        <p:tgtEl>
                                          <p:spTgt spid="13731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373189">
                                            <p:txEl>
                                              <p:pRg st="0" end="0"/>
                                            </p:txEl>
                                          </p:spTgt>
                                        </p:tgtEl>
                                        <p:attrNameLst>
                                          <p:attrName>style.visibility</p:attrName>
                                        </p:attrNameLst>
                                      </p:cBhvr>
                                      <p:to>
                                        <p:strVal val="visible"/>
                                      </p:to>
                                    </p:set>
                                    <p:anim calcmode="lin" valueType="num">
                                      <p:cBhvr additive="base">
                                        <p:cTn id="12" dur="1000" fill="hold"/>
                                        <p:tgtEl>
                                          <p:spTgt spid="137318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3731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373189">
                                            <p:txEl>
                                              <p:pRg st="2" end="2"/>
                                            </p:txEl>
                                          </p:spTgt>
                                        </p:tgtEl>
                                        <p:attrNameLst>
                                          <p:attrName>style.visibility</p:attrName>
                                        </p:attrNameLst>
                                      </p:cBhvr>
                                      <p:to>
                                        <p:strVal val="visible"/>
                                      </p:to>
                                    </p:set>
                                    <p:anim calcmode="lin" valueType="num">
                                      <p:cBhvr additive="base">
                                        <p:cTn id="18" dur="1000" fill="hold"/>
                                        <p:tgtEl>
                                          <p:spTgt spid="1373189">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1373189">
                                            <p:txEl>
                                              <p:pRg st="2" end="2"/>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5" presetClass="entr" presetSubtype="0" fill="hold" grpId="0" nodeType="afterEffect">
                                  <p:stCondLst>
                                    <p:cond delay="0"/>
                                  </p:stCondLst>
                                  <p:childTnLst>
                                    <p:set>
                                      <p:cBhvr>
                                        <p:cTn id="22" dur="1" fill="hold">
                                          <p:stCondLst>
                                            <p:cond delay="0"/>
                                          </p:stCondLst>
                                        </p:cTn>
                                        <p:tgtEl>
                                          <p:spTgt spid="1373192"/>
                                        </p:tgtEl>
                                        <p:attrNameLst>
                                          <p:attrName>style.visibility</p:attrName>
                                        </p:attrNameLst>
                                      </p:cBhvr>
                                      <p:to>
                                        <p:strVal val="visible"/>
                                      </p:to>
                                    </p:set>
                                    <p:anim calcmode="lin" valueType="num">
                                      <p:cBhvr>
                                        <p:cTn id="23" dur="1000" decel="50000" fill="hold">
                                          <p:stCondLst>
                                            <p:cond delay="0"/>
                                          </p:stCondLst>
                                        </p:cTn>
                                        <p:tgtEl>
                                          <p:spTgt spid="1373192"/>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1373192"/>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1373192"/>
                                        </p:tgtEl>
                                        <p:attrNameLst>
                                          <p:attrName>ppt_w</p:attrName>
                                        </p:attrNameLst>
                                      </p:cBhvr>
                                      <p:tavLst>
                                        <p:tav tm="0">
                                          <p:val>
                                            <p:strVal val="#ppt_w*.05"/>
                                          </p:val>
                                        </p:tav>
                                        <p:tav tm="100000">
                                          <p:val>
                                            <p:strVal val="#ppt_w"/>
                                          </p:val>
                                        </p:tav>
                                      </p:tavLst>
                                    </p:anim>
                                    <p:anim calcmode="lin" valueType="num">
                                      <p:cBhvr>
                                        <p:cTn id="26" dur="2000" fill="hold"/>
                                        <p:tgtEl>
                                          <p:spTgt spid="1373192"/>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1373192"/>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1373192"/>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1373192"/>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137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6" grpId="0"/>
      <p:bldP spid="13731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533400" y="228600"/>
            <a:ext cx="8305800" cy="1371600"/>
          </a:xfrm>
          <a:solidFill>
            <a:srgbClr val="FFE2A7"/>
          </a:solidFill>
        </p:spPr>
        <p:txBody>
          <a:bodyPr/>
          <a:lstStyle/>
          <a:p>
            <a:r>
              <a:rPr lang="en-US" sz="5400" b="1" dirty="0" smtClean="0">
                <a:solidFill>
                  <a:srgbClr val="009900"/>
                </a:solidFill>
                <a:effectLst>
                  <a:outerShdw blurRad="38100" dist="38100" dir="2700000" algn="tl">
                    <a:srgbClr val="000000"/>
                  </a:outerShdw>
                </a:effectLst>
              </a:rPr>
              <a:t>Opening the Door to the Outdoor Classroom</a:t>
            </a:r>
          </a:p>
        </p:txBody>
      </p:sp>
      <p:pic>
        <p:nvPicPr>
          <p:cNvPr id="91143" name="Picture 7" descr="wild 005"/>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057400" y="2362200"/>
            <a:ext cx="5791200" cy="4240213"/>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descr="wild 004"/>
          <p:cNvPicPr>
            <a:picLocks noChangeAspect="1" noChangeArrowheads="1"/>
          </p:cNvPicPr>
          <p:nvPr/>
        </p:nvPicPr>
        <p:blipFill>
          <a:blip r:embed="rId4">
            <a:lum bright="18000"/>
            <a:extLst>
              <a:ext uri="{28A0092B-C50C-407E-A947-70E740481C1C}">
                <a14:useLocalDpi xmlns:a14="http://schemas.microsoft.com/office/drawing/2010/main" val="0"/>
              </a:ext>
            </a:extLst>
          </a:blip>
          <a:srcRect l="14139" t="5556" r="15169" b="36111"/>
          <a:stretch>
            <a:fillRect/>
          </a:stretch>
        </p:blipFill>
        <p:spPr bwMode="auto">
          <a:xfrm>
            <a:off x="685800" y="1828800"/>
            <a:ext cx="195897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wipe(left)">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p:cNvSpPr>
          <p:nvPr>
            <p:ph type="title"/>
          </p:nvPr>
        </p:nvSpPr>
        <p:spPr>
          <a:xfrm>
            <a:off x="381000" y="228600"/>
            <a:ext cx="8382000" cy="1143000"/>
          </a:xfrm>
          <a:solidFill>
            <a:srgbClr val="FFE2A7"/>
          </a:solidFill>
        </p:spPr>
        <p:txBody>
          <a:bodyPr/>
          <a:lstStyle/>
          <a:p>
            <a:r>
              <a:rPr lang="en-US" sz="4000" b="1" smtClean="0">
                <a:solidFill>
                  <a:srgbClr val="009900"/>
                </a:solidFill>
                <a:effectLst>
                  <a:outerShdw blurRad="38100" dist="38100" dir="2700000" algn="tl">
                    <a:srgbClr val="000000"/>
                  </a:outerShdw>
                </a:effectLst>
              </a:rPr>
              <a:t>Almost anything you can do inside the classroom, can be done outside…</a:t>
            </a:r>
          </a:p>
        </p:txBody>
      </p:sp>
      <p:sp>
        <p:nvSpPr>
          <p:cNvPr id="1366019" name="Rectangle 3"/>
          <p:cNvSpPr>
            <a:spLocks noGrp="1"/>
          </p:cNvSpPr>
          <p:nvPr>
            <p:ph type="body" idx="1"/>
          </p:nvPr>
        </p:nvSpPr>
        <p:spPr>
          <a:xfrm>
            <a:off x="381000" y="1524000"/>
            <a:ext cx="5943600" cy="4525963"/>
          </a:xfrm>
          <a:solidFill>
            <a:srgbClr val="FFE2A7"/>
          </a:solidFill>
        </p:spPr>
        <p:txBody>
          <a:bodyPr/>
          <a:lstStyle/>
          <a:p>
            <a:pPr>
              <a:lnSpc>
                <a:spcPct val="90000"/>
              </a:lnSpc>
            </a:pPr>
            <a:r>
              <a:rPr lang="en-US" sz="2400" b="1" smtClean="0">
                <a:solidFill>
                  <a:srgbClr val="009900"/>
                </a:solidFill>
                <a:effectLst>
                  <a:outerShdw blurRad="38100" dist="38100" dir="2700000" algn="tl">
                    <a:srgbClr val="000000"/>
                  </a:outerShdw>
                </a:effectLst>
              </a:rPr>
              <a:t>Journal</a:t>
            </a:r>
            <a:r>
              <a:rPr lang="en-US" sz="2400" b="1" smtClean="0"/>
              <a:t> based on observations (even using poetry)!</a:t>
            </a:r>
          </a:p>
          <a:p>
            <a:pPr>
              <a:lnSpc>
                <a:spcPct val="90000"/>
              </a:lnSpc>
            </a:pPr>
            <a:r>
              <a:rPr lang="en-US" sz="2400" b="1" smtClean="0">
                <a:solidFill>
                  <a:srgbClr val="009900"/>
                </a:solidFill>
                <a:effectLst>
                  <a:outerShdw blurRad="38100" dist="38100" dir="2700000" algn="tl">
                    <a:srgbClr val="000000"/>
                  </a:outerShdw>
                </a:effectLst>
              </a:rPr>
              <a:t>Compare</a:t>
            </a:r>
            <a:r>
              <a:rPr lang="en-US" sz="2400" b="1" smtClean="0"/>
              <a:t> types of motion – variable, uniform, and periodic!</a:t>
            </a:r>
          </a:p>
          <a:p>
            <a:pPr>
              <a:lnSpc>
                <a:spcPct val="90000"/>
              </a:lnSpc>
            </a:pPr>
            <a:r>
              <a:rPr lang="en-US" sz="2400" b="1" smtClean="0">
                <a:solidFill>
                  <a:srgbClr val="009900"/>
                </a:solidFill>
                <a:effectLst>
                  <a:outerShdw blurRad="38100" dist="38100" dir="2700000" algn="tl">
                    <a:srgbClr val="000000"/>
                  </a:outerShdw>
                </a:effectLst>
              </a:rPr>
              <a:t>Measure</a:t>
            </a:r>
            <a:r>
              <a:rPr lang="en-US" sz="2400" b="1" smtClean="0"/>
              <a:t> tracings!</a:t>
            </a:r>
          </a:p>
          <a:p>
            <a:pPr>
              <a:lnSpc>
                <a:spcPct val="90000"/>
              </a:lnSpc>
            </a:pPr>
            <a:r>
              <a:rPr lang="en-US" sz="2400" b="1" smtClean="0">
                <a:solidFill>
                  <a:srgbClr val="009900"/>
                </a:solidFill>
                <a:effectLst>
                  <a:outerShdw blurRad="38100" dist="38100" dir="2700000" algn="tl">
                    <a:srgbClr val="000000"/>
                  </a:outerShdw>
                </a:effectLst>
              </a:rPr>
              <a:t>Create</a:t>
            </a:r>
            <a:r>
              <a:rPr lang="en-US" sz="2400" b="1" smtClean="0">
                <a:effectLst>
                  <a:outerShdw blurRad="38100" dist="38100" dir="2700000" algn="tl">
                    <a:srgbClr val="FFFFFF"/>
                  </a:outerShdw>
                </a:effectLst>
              </a:rPr>
              <a:t> </a:t>
            </a:r>
            <a:r>
              <a:rPr lang="en-US" sz="2400" b="1" smtClean="0"/>
              <a:t>patterns with natural objects!</a:t>
            </a:r>
          </a:p>
          <a:p>
            <a:pPr>
              <a:lnSpc>
                <a:spcPct val="90000"/>
              </a:lnSpc>
            </a:pPr>
            <a:r>
              <a:rPr lang="en-US" sz="2400" b="1" smtClean="0">
                <a:solidFill>
                  <a:srgbClr val="009900"/>
                </a:solidFill>
                <a:effectLst>
                  <a:outerShdw blurRad="38100" dist="38100" dir="2700000" algn="tl">
                    <a:srgbClr val="000000"/>
                  </a:outerShdw>
                </a:effectLst>
              </a:rPr>
              <a:t>List</a:t>
            </a:r>
            <a:r>
              <a:rPr lang="en-US" sz="2400" b="1" smtClean="0"/>
              <a:t> different construction materials!</a:t>
            </a:r>
          </a:p>
          <a:p>
            <a:pPr>
              <a:lnSpc>
                <a:spcPct val="90000"/>
              </a:lnSpc>
            </a:pPr>
            <a:r>
              <a:rPr lang="en-US" sz="2400" b="1" smtClean="0">
                <a:solidFill>
                  <a:srgbClr val="009900"/>
                </a:solidFill>
                <a:effectLst>
                  <a:outerShdw blurRad="38100" dist="38100" dir="2700000" algn="tl">
                    <a:srgbClr val="000000"/>
                  </a:outerShdw>
                </a:effectLst>
              </a:rPr>
              <a:t>Find and measure</a:t>
            </a:r>
            <a:r>
              <a:rPr lang="en-US" sz="2400" b="1" smtClean="0"/>
              <a:t> wind speed with our anemometer!</a:t>
            </a:r>
          </a:p>
          <a:p>
            <a:pPr>
              <a:lnSpc>
                <a:spcPct val="90000"/>
              </a:lnSpc>
            </a:pPr>
            <a:r>
              <a:rPr lang="en-US" sz="2400" b="1" smtClean="0">
                <a:solidFill>
                  <a:srgbClr val="009900"/>
                </a:solidFill>
                <a:effectLst>
                  <a:outerShdw blurRad="38100" dist="38100" dir="2700000" algn="tl">
                    <a:srgbClr val="000000"/>
                  </a:outerShdw>
                </a:effectLst>
              </a:rPr>
              <a:t>Collect</a:t>
            </a:r>
            <a:r>
              <a:rPr lang="en-US" sz="2400" b="1" smtClean="0">
                <a:effectLst>
                  <a:outerShdw blurRad="38100" dist="38100" dir="2700000" algn="tl">
                    <a:srgbClr val="FFFFFF"/>
                  </a:outerShdw>
                </a:effectLst>
              </a:rPr>
              <a:t> </a:t>
            </a:r>
            <a:r>
              <a:rPr lang="en-US" sz="2400" b="1" smtClean="0"/>
              <a:t>signs of Fall!</a:t>
            </a:r>
          </a:p>
          <a:p>
            <a:pPr>
              <a:lnSpc>
                <a:spcPct val="90000"/>
              </a:lnSpc>
            </a:pPr>
            <a:r>
              <a:rPr lang="en-US" sz="2400" b="1" smtClean="0">
                <a:solidFill>
                  <a:srgbClr val="009900"/>
                </a:solidFill>
                <a:effectLst>
                  <a:outerShdw blurRad="38100" dist="38100" dir="2700000" algn="tl">
                    <a:srgbClr val="000000"/>
                  </a:outerShdw>
                </a:effectLst>
              </a:rPr>
              <a:t>Classify</a:t>
            </a:r>
            <a:r>
              <a:rPr lang="en-US" sz="2400" b="1" smtClean="0">
                <a:effectLst>
                  <a:outerShdw blurRad="38100" dist="38100" dir="2700000" algn="tl">
                    <a:srgbClr val="FFFFFF"/>
                  </a:outerShdw>
                </a:effectLst>
              </a:rPr>
              <a:t> </a:t>
            </a:r>
            <a:r>
              <a:rPr lang="en-US" sz="2400" b="1" smtClean="0"/>
              <a:t>leaves!</a:t>
            </a:r>
          </a:p>
        </p:txBody>
      </p:sp>
      <p:pic>
        <p:nvPicPr>
          <p:cNvPr id="1366020" name="Picture 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057900" y="1981200"/>
            <a:ext cx="30861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66019">
                                            <p:txEl>
                                              <p:pRg st="0" end="0"/>
                                            </p:txEl>
                                          </p:spTgt>
                                        </p:tgtEl>
                                        <p:attrNameLst>
                                          <p:attrName>style.visibility</p:attrName>
                                        </p:attrNameLst>
                                      </p:cBhvr>
                                      <p:to>
                                        <p:strVal val="visible"/>
                                      </p:to>
                                    </p:set>
                                    <p:anim calcmode="lin" valueType="num">
                                      <p:cBhvr>
                                        <p:cTn id="7" dur="1000" fill="hold"/>
                                        <p:tgtEl>
                                          <p:spTgt spid="13660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660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660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66019">
                                            <p:txEl>
                                              <p:pRg st="0" end="0"/>
                                            </p:txEl>
                                          </p:spTgt>
                                        </p:tgtEl>
                                      </p:cBhvr>
                                    </p:animEffect>
                                  </p:childTnLst>
                                </p:cTn>
                              </p:par>
                            </p:childTnLst>
                          </p:cTn>
                        </p:par>
                        <p:par>
                          <p:cTn id="11" fill="hold" nodeType="afterGroup">
                            <p:stCondLst>
                              <p:cond delay="31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66019">
                                            <p:txEl>
                                              <p:pRg st="1" end="1"/>
                                            </p:txEl>
                                          </p:spTgt>
                                        </p:tgtEl>
                                        <p:attrNameLst>
                                          <p:attrName>style.visibility</p:attrName>
                                        </p:attrNameLst>
                                      </p:cBhvr>
                                      <p:to>
                                        <p:strVal val="visible"/>
                                      </p:to>
                                    </p:set>
                                    <p:anim calcmode="lin" valueType="num">
                                      <p:cBhvr>
                                        <p:cTn id="14" dur="1000" fill="hold"/>
                                        <p:tgtEl>
                                          <p:spTgt spid="136601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36601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36601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366019">
                                            <p:txEl>
                                              <p:pRg st="1" end="1"/>
                                            </p:txEl>
                                          </p:spTgt>
                                        </p:tgtEl>
                                      </p:cBhvr>
                                    </p:animEffect>
                                  </p:childTnLst>
                                </p:cTn>
                              </p:par>
                            </p:childTnLst>
                          </p:cTn>
                        </p:par>
                        <p:par>
                          <p:cTn id="18" fill="hold" nodeType="afterGroup">
                            <p:stCondLst>
                              <p:cond delay="66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66019">
                                            <p:txEl>
                                              <p:pRg st="2" end="2"/>
                                            </p:txEl>
                                          </p:spTgt>
                                        </p:tgtEl>
                                        <p:attrNameLst>
                                          <p:attrName>style.visibility</p:attrName>
                                        </p:attrNameLst>
                                      </p:cBhvr>
                                      <p:to>
                                        <p:strVal val="visible"/>
                                      </p:to>
                                    </p:set>
                                    <p:anim calcmode="lin" valueType="num">
                                      <p:cBhvr>
                                        <p:cTn id="21" dur="1000" fill="hold"/>
                                        <p:tgtEl>
                                          <p:spTgt spid="136601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36601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366019">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366019">
                                            <p:txEl>
                                              <p:pRg st="2" end="2"/>
                                            </p:txEl>
                                          </p:spTgt>
                                        </p:tgtEl>
                                      </p:cBhvr>
                                    </p:animEffect>
                                  </p:childTnLst>
                                </p:cTn>
                              </p:par>
                            </p:childTnLst>
                          </p:cTn>
                        </p:par>
                        <p:par>
                          <p:cTn id="25" fill="hold" nodeType="afterGroup">
                            <p:stCondLst>
                              <p:cond delay="83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66019">
                                            <p:txEl>
                                              <p:pRg st="3" end="3"/>
                                            </p:txEl>
                                          </p:spTgt>
                                        </p:tgtEl>
                                        <p:attrNameLst>
                                          <p:attrName>style.visibility</p:attrName>
                                        </p:attrNameLst>
                                      </p:cBhvr>
                                      <p:to>
                                        <p:strVal val="visible"/>
                                      </p:to>
                                    </p:set>
                                    <p:anim calcmode="lin" valueType="num">
                                      <p:cBhvr>
                                        <p:cTn id="28" dur="1000" fill="hold"/>
                                        <p:tgtEl>
                                          <p:spTgt spid="1366019">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366019">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366019">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1366019">
                                            <p:txEl>
                                              <p:pRg st="3" end="3"/>
                                            </p:txEl>
                                          </p:spTgt>
                                        </p:tgtEl>
                                      </p:cBhvr>
                                    </p:animEffect>
                                  </p:childTnLst>
                                </p:cTn>
                              </p:par>
                            </p:childTnLst>
                          </p:cTn>
                        </p:par>
                        <p:par>
                          <p:cTn id="32" fill="hold" nodeType="afterGroup">
                            <p:stCondLst>
                              <p:cond delay="10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66019">
                                            <p:txEl>
                                              <p:pRg st="4" end="4"/>
                                            </p:txEl>
                                          </p:spTgt>
                                        </p:tgtEl>
                                        <p:attrNameLst>
                                          <p:attrName>style.visibility</p:attrName>
                                        </p:attrNameLst>
                                      </p:cBhvr>
                                      <p:to>
                                        <p:strVal val="visible"/>
                                      </p:to>
                                    </p:set>
                                    <p:anim calcmode="lin" valueType="num">
                                      <p:cBhvr>
                                        <p:cTn id="35" dur="1000" fill="hold"/>
                                        <p:tgtEl>
                                          <p:spTgt spid="136601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36601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366019">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1366019">
                                            <p:txEl>
                                              <p:pRg st="4" end="4"/>
                                            </p:txEl>
                                          </p:spTgt>
                                        </p:tgtEl>
                                      </p:cBhvr>
                                    </p:animEffect>
                                  </p:childTnLst>
                                </p:cTn>
                              </p:par>
                            </p:childTnLst>
                          </p:cTn>
                        </p:par>
                        <p:par>
                          <p:cTn id="39" fill="hold" nodeType="afterGroup">
                            <p:stCondLst>
                              <p:cond delay="136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366019">
                                            <p:txEl>
                                              <p:pRg st="5" end="5"/>
                                            </p:txEl>
                                          </p:spTgt>
                                        </p:tgtEl>
                                        <p:attrNameLst>
                                          <p:attrName>style.visibility</p:attrName>
                                        </p:attrNameLst>
                                      </p:cBhvr>
                                      <p:to>
                                        <p:strVal val="visible"/>
                                      </p:to>
                                    </p:set>
                                    <p:anim calcmode="lin" valueType="num">
                                      <p:cBhvr>
                                        <p:cTn id="42" dur="1000" fill="hold"/>
                                        <p:tgtEl>
                                          <p:spTgt spid="1366019">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366019">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366019">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1366019">
                                            <p:txEl>
                                              <p:pRg st="5" end="5"/>
                                            </p:txEl>
                                          </p:spTgt>
                                        </p:tgtEl>
                                      </p:cBhvr>
                                    </p:animEffect>
                                  </p:childTnLst>
                                </p:cTn>
                              </p:par>
                            </p:childTnLst>
                          </p:cTn>
                        </p:par>
                        <p:par>
                          <p:cTn id="46" fill="hold" nodeType="afterGroup">
                            <p:stCondLst>
                              <p:cond delay="16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366019">
                                            <p:txEl>
                                              <p:pRg st="6" end="6"/>
                                            </p:txEl>
                                          </p:spTgt>
                                        </p:tgtEl>
                                        <p:attrNameLst>
                                          <p:attrName>style.visibility</p:attrName>
                                        </p:attrNameLst>
                                      </p:cBhvr>
                                      <p:to>
                                        <p:strVal val="visible"/>
                                      </p:to>
                                    </p:set>
                                    <p:anim calcmode="lin" valueType="num">
                                      <p:cBhvr>
                                        <p:cTn id="49" dur="1000" fill="hold"/>
                                        <p:tgtEl>
                                          <p:spTgt spid="1366019">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366019">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366019">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366019">
                                            <p:txEl>
                                              <p:pRg st="6" end="6"/>
                                            </p:txEl>
                                          </p:spTgt>
                                        </p:tgtEl>
                                      </p:cBhvr>
                                    </p:animEffect>
                                  </p:childTnLst>
                                </p:cTn>
                              </p:par>
                            </p:childTnLst>
                          </p:cTn>
                        </p:par>
                        <p:par>
                          <p:cTn id="53" fill="hold" nodeType="afterGroup">
                            <p:stCondLst>
                              <p:cond delay="1855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1366019">
                                            <p:txEl>
                                              <p:pRg st="7" end="7"/>
                                            </p:txEl>
                                          </p:spTgt>
                                        </p:tgtEl>
                                        <p:attrNameLst>
                                          <p:attrName>style.visibility</p:attrName>
                                        </p:attrNameLst>
                                      </p:cBhvr>
                                      <p:to>
                                        <p:strVal val="visible"/>
                                      </p:to>
                                    </p:set>
                                    <p:anim calcmode="lin" valueType="num">
                                      <p:cBhvr>
                                        <p:cTn id="56" dur="1000" fill="hold"/>
                                        <p:tgtEl>
                                          <p:spTgt spid="1366019">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366019">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366019">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366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4294967295"/>
          </p:nvPr>
        </p:nvSpPr>
        <p:spPr>
          <a:xfrm>
            <a:off x="1569027" y="1066800"/>
            <a:ext cx="7239000" cy="4525963"/>
          </a:xfrm>
        </p:spPr>
        <p:txBody>
          <a:bodyPr/>
          <a:lstStyle/>
          <a:p>
            <a:pPr marL="914400" lvl="1" indent="-457200">
              <a:lnSpc>
                <a:spcPct val="90000"/>
              </a:lnSpc>
              <a:buClr>
                <a:srgbClr val="009900"/>
              </a:buClr>
              <a:buFont typeface="Wingdings" pitchFamily="2" charset="2"/>
              <a:buChar char="§"/>
            </a:pPr>
            <a:r>
              <a:rPr lang="en-US" sz="3200" dirty="0" smtClean="0">
                <a:effectLst>
                  <a:outerShdw blurRad="38100" dist="38100" dir="2700000" algn="tl">
                    <a:srgbClr val="FFFFFF"/>
                  </a:outerShdw>
                </a:effectLst>
                <a:latin typeface="Arial" pitchFamily="34" charset="0"/>
              </a:rPr>
              <a:t>Your Content Curriculum</a:t>
            </a:r>
          </a:p>
          <a:p>
            <a:pPr marL="914400" lvl="1" indent="-457200">
              <a:lnSpc>
                <a:spcPct val="90000"/>
              </a:lnSpc>
              <a:buClr>
                <a:srgbClr val="009900"/>
              </a:buClr>
              <a:buFont typeface="Wingdings" pitchFamily="2" charset="2"/>
              <a:buChar char="§"/>
            </a:pPr>
            <a:r>
              <a:rPr lang="en-US" sz="3200" dirty="0" smtClean="0">
                <a:effectLst>
                  <a:outerShdw blurRad="38100" dist="38100" dir="2700000" algn="tl">
                    <a:srgbClr val="FFFFFF"/>
                  </a:outerShdw>
                </a:effectLst>
                <a:latin typeface="Arial" pitchFamily="34" charset="0"/>
              </a:rPr>
              <a:t>Your school grounds</a:t>
            </a:r>
          </a:p>
          <a:p>
            <a:pPr marL="914400" lvl="1" indent="-457200">
              <a:lnSpc>
                <a:spcPct val="90000"/>
              </a:lnSpc>
              <a:buClr>
                <a:srgbClr val="009900"/>
              </a:buClr>
              <a:buFont typeface="Wingdings" pitchFamily="2" charset="2"/>
              <a:buChar char="§"/>
            </a:pPr>
            <a:r>
              <a:rPr lang="en-US" sz="3200" dirty="0" smtClean="0">
                <a:effectLst>
                  <a:outerShdw blurRad="38100" dist="38100" dir="2700000" algn="tl">
                    <a:srgbClr val="FFFFFF"/>
                  </a:outerShdw>
                </a:effectLst>
                <a:latin typeface="Arial" pitchFamily="34" charset="0"/>
              </a:rPr>
              <a:t>Your science supplies</a:t>
            </a:r>
          </a:p>
          <a:p>
            <a:pPr marL="914400" lvl="1" indent="-457200">
              <a:lnSpc>
                <a:spcPct val="90000"/>
              </a:lnSpc>
              <a:buClr>
                <a:srgbClr val="009900"/>
              </a:buClr>
              <a:buFont typeface="Wingdings" pitchFamily="2" charset="2"/>
              <a:buChar char="§"/>
            </a:pPr>
            <a:r>
              <a:rPr lang="en-US" sz="3200" dirty="0" smtClean="0">
                <a:effectLst>
                  <a:outerShdw blurRad="38100" dist="38100" dir="2700000" algn="tl">
                    <a:srgbClr val="FFFFFF"/>
                  </a:outerShdw>
                </a:effectLst>
                <a:latin typeface="Arial" pitchFamily="34" charset="0"/>
              </a:rPr>
              <a:t>In school and out of school field trips</a:t>
            </a:r>
            <a:endParaRPr lang="en-US" dirty="0" smtClean="0">
              <a:effectLst>
                <a:outerShdw blurRad="38100" dist="38100" dir="2700000" algn="tl">
                  <a:srgbClr val="FFFFFF"/>
                </a:outerShdw>
              </a:effectLst>
            </a:endParaRPr>
          </a:p>
        </p:txBody>
      </p:sp>
      <p:pic>
        <p:nvPicPr>
          <p:cNvPr id="1367043" name="Picture 3"/>
          <p:cNvPicPr>
            <a:picLocks noChangeAspect="1" noChangeArrowheads="1"/>
          </p:cNvPicPr>
          <p:nvPr/>
        </p:nvPicPr>
        <p:blipFill>
          <a:blip r:embed="rId3">
            <a:extLst>
              <a:ext uri="{28A0092B-C50C-407E-A947-70E740481C1C}">
                <a14:useLocalDpi xmlns:a14="http://schemas.microsoft.com/office/drawing/2010/main" val="0"/>
              </a:ext>
            </a:extLst>
          </a:blip>
          <a:srcRect l="23750" t="5000" r="26250" b="14999"/>
          <a:stretch>
            <a:fillRect/>
          </a:stretch>
        </p:blipFill>
        <p:spPr bwMode="auto">
          <a:xfrm>
            <a:off x="152400" y="1447800"/>
            <a:ext cx="1778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7044" name="Text Box 4"/>
          <p:cNvSpPr txBox="1">
            <a:spLocks noChangeArrowheads="1"/>
          </p:cNvSpPr>
          <p:nvPr/>
        </p:nvSpPr>
        <p:spPr bwMode="auto">
          <a:xfrm>
            <a:off x="152400" y="228600"/>
            <a:ext cx="8686800" cy="641350"/>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 typeface="Arial" pitchFamily="34" charset="0"/>
              <a:buNone/>
            </a:pPr>
            <a:r>
              <a:rPr lang="en-US" sz="4000">
                <a:solidFill>
                  <a:srgbClr val="009900"/>
                </a:solidFill>
                <a:effectLst>
                  <a:outerShdw blurRad="38100" dist="38100" dir="2700000" algn="tl">
                    <a:srgbClr val="000000"/>
                  </a:outerShdw>
                </a:effectLst>
                <a:latin typeface="Calibri" pitchFamily="34" charset="0"/>
              </a:rPr>
              <a:t>You can do this, using all your resources</a:t>
            </a:r>
            <a:r>
              <a:rPr lang="en-US" sz="4000">
                <a:effectLst>
                  <a:outerShdw blurRad="38100" dist="38100" dir="2700000" algn="tl">
                    <a:srgbClr val="FFFFFF"/>
                  </a:outerShdw>
                </a:effectLst>
                <a:latin typeface="Calibri" pitchFamily="34" charset="0"/>
              </a:rPr>
              <a:t>:</a:t>
            </a:r>
            <a:endParaRPr lang="en-US" sz="4000">
              <a:latin typeface="Calibri" pitchFamily="34" charset="0"/>
            </a:endParaRPr>
          </a:p>
        </p:txBody>
      </p:sp>
      <p:pic>
        <p:nvPicPr>
          <p:cNvPr id="1367047" name="Picture 7" descr="discoveryt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43350"/>
            <a:ext cx="3429000" cy="2570163"/>
          </a:xfrm>
          <a:prstGeom prst="rect">
            <a:avLst/>
          </a:prstGeom>
          <a:noFill/>
          <a:extLst>
            <a:ext uri="{909E8E84-426E-40DD-AFC4-6F175D3DCCD1}">
              <a14:hiddenFill xmlns:a14="http://schemas.microsoft.com/office/drawing/2010/main">
                <a:solidFill>
                  <a:srgbClr val="FFFFFF"/>
                </a:solidFill>
              </a14:hiddenFill>
            </a:ext>
          </a:extLst>
        </p:spPr>
      </p:pic>
      <p:pic>
        <p:nvPicPr>
          <p:cNvPr id="1367048" name="Picture 8" descr="discoverytote1"/>
          <p:cNvPicPr>
            <a:picLocks noChangeAspect="1" noChangeArrowheads="1"/>
          </p:cNvPicPr>
          <p:nvPr/>
        </p:nvPicPr>
        <p:blipFill>
          <a:blip r:embed="rId5">
            <a:extLst>
              <a:ext uri="{28A0092B-C50C-407E-A947-70E740481C1C}">
                <a14:useLocalDpi xmlns:a14="http://schemas.microsoft.com/office/drawing/2010/main" val="0"/>
              </a:ext>
            </a:extLst>
          </a:blip>
          <a:srcRect l="6247" t="18182"/>
          <a:stretch>
            <a:fillRect/>
          </a:stretch>
        </p:blipFill>
        <p:spPr bwMode="auto">
          <a:xfrm>
            <a:off x="4724400" y="3841750"/>
            <a:ext cx="3963988" cy="2592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6562">
                                            <p:txEl>
                                              <p:pRg st="0" end="0"/>
                                            </p:txEl>
                                          </p:spTgt>
                                        </p:tgtEl>
                                        <p:attrNameLst>
                                          <p:attrName>style.visibility</p:attrName>
                                        </p:attrNameLst>
                                      </p:cBhvr>
                                      <p:to>
                                        <p:strVal val="visible"/>
                                      </p:to>
                                    </p:set>
                                    <p:anim calcmode="lin" valueType="num">
                                      <p:cBhvr>
                                        <p:cTn id="7" dur="1000" fill="hold"/>
                                        <p:tgtEl>
                                          <p:spTgt spid="665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656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656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6562">
                                            <p:txEl>
                                              <p:pRg st="0" end="0"/>
                                            </p:txEl>
                                          </p:spTgt>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6562">
                                            <p:txEl>
                                              <p:pRg st="1" end="1"/>
                                            </p:txEl>
                                          </p:spTgt>
                                        </p:tgtEl>
                                        <p:attrNameLst>
                                          <p:attrName>style.visibility</p:attrName>
                                        </p:attrNameLst>
                                      </p:cBhvr>
                                      <p:to>
                                        <p:strVal val="visible"/>
                                      </p:to>
                                    </p:set>
                                    <p:anim calcmode="lin" valueType="num">
                                      <p:cBhvr>
                                        <p:cTn id="13" dur="1000" fill="hold"/>
                                        <p:tgtEl>
                                          <p:spTgt spid="6656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656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656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6562">
                                            <p:txEl>
                                              <p:pRg st="1" end="1"/>
                                            </p:txEl>
                                          </p:spTgt>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6562">
                                            <p:txEl>
                                              <p:pRg st="2" end="2"/>
                                            </p:txEl>
                                          </p:spTgt>
                                        </p:tgtEl>
                                        <p:attrNameLst>
                                          <p:attrName>style.visibility</p:attrName>
                                        </p:attrNameLst>
                                      </p:cBhvr>
                                      <p:to>
                                        <p:strVal val="visible"/>
                                      </p:to>
                                    </p:set>
                                    <p:anim calcmode="lin" valueType="num">
                                      <p:cBhvr>
                                        <p:cTn id="19" dur="1000" fill="hold"/>
                                        <p:tgtEl>
                                          <p:spTgt spid="6656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656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656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6562">
                                            <p:txEl>
                                              <p:pRg st="2" end="2"/>
                                            </p:txEl>
                                          </p:spTgt>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66562">
                                            <p:txEl>
                                              <p:pRg st="3" end="3"/>
                                            </p:txEl>
                                          </p:spTgt>
                                        </p:tgtEl>
                                        <p:attrNameLst>
                                          <p:attrName>style.visibility</p:attrName>
                                        </p:attrNameLst>
                                      </p:cBhvr>
                                      <p:to>
                                        <p:strVal val="visible"/>
                                      </p:to>
                                    </p:set>
                                    <p:anim calcmode="lin" valueType="num">
                                      <p:cBhvr>
                                        <p:cTn id="25" dur="1000" fill="hold"/>
                                        <p:tgtEl>
                                          <p:spTgt spid="6656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656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656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65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4" name="Text Box 4"/>
          <p:cNvSpPr txBox="1">
            <a:spLocks noChangeArrowheads="1"/>
          </p:cNvSpPr>
          <p:nvPr/>
        </p:nvSpPr>
        <p:spPr bwMode="auto">
          <a:xfrm>
            <a:off x="228600" y="990600"/>
            <a:ext cx="5638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854075" indent="-396875">
              <a:defRPr>
                <a:solidFill>
                  <a:schemeClr val="tx1"/>
                </a:solidFill>
                <a:latin typeface="Calibri" pitchFamily="34" charset="0"/>
              </a:defRPr>
            </a:lvl2pPr>
            <a:lvl3pPr marL="968375">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lvl="1">
              <a:buClr>
                <a:srgbClr val="009900"/>
              </a:buClr>
              <a:buFont typeface="Wingdings" pitchFamily="2" charset="2"/>
              <a:buChar char="§"/>
            </a:pPr>
            <a:r>
              <a:rPr lang="en-US" sz="3200">
                <a:effectLst>
                  <a:outerShdw blurRad="38100" dist="38100" dir="2700000" algn="tl">
                    <a:srgbClr val="FFFFFF"/>
                  </a:outerShdw>
                </a:effectLst>
                <a:latin typeface="Arial" pitchFamily="34" charset="0"/>
              </a:rPr>
              <a:t>The media center</a:t>
            </a:r>
          </a:p>
          <a:p>
            <a:pPr lvl="1">
              <a:buClr>
                <a:srgbClr val="009900"/>
              </a:buClr>
              <a:buFont typeface="Wingdings" pitchFamily="2" charset="2"/>
              <a:buChar char="§"/>
            </a:pPr>
            <a:r>
              <a:rPr lang="en-US" sz="3200">
                <a:effectLst>
                  <a:outerShdw blurRad="38100" dist="38100" dir="2700000" algn="tl">
                    <a:srgbClr val="FFFFFF"/>
                  </a:outerShdw>
                </a:effectLst>
                <a:latin typeface="Arial" pitchFamily="34" charset="0"/>
              </a:rPr>
              <a:t>Experts from our community</a:t>
            </a:r>
          </a:p>
          <a:p>
            <a:pPr lvl="1">
              <a:buClr>
                <a:srgbClr val="009900"/>
              </a:buClr>
              <a:buFont typeface="Wingdings" pitchFamily="2" charset="2"/>
              <a:buChar char="§"/>
            </a:pPr>
            <a:r>
              <a:rPr lang="en-US" sz="3200">
                <a:effectLst>
                  <a:outerShdw blurRad="38100" dist="38100" dir="2700000" algn="tl">
                    <a:srgbClr val="FFFFFF"/>
                  </a:outerShdw>
                </a:effectLst>
                <a:latin typeface="Arial" pitchFamily="34" charset="0"/>
              </a:rPr>
              <a:t>Community Partnerships</a:t>
            </a:r>
            <a:endParaRPr lang="en-US" sz="3200">
              <a:latin typeface="Arial" pitchFamily="34" charset="0"/>
            </a:endParaRPr>
          </a:p>
        </p:txBody>
      </p:sp>
      <p:pic>
        <p:nvPicPr>
          <p:cNvPr id="1382405" name="Picture 5"/>
          <p:cNvPicPr>
            <a:picLocks noChangeAspect="1" noChangeArrowheads="1"/>
          </p:cNvPicPr>
          <p:nvPr/>
        </p:nvPicPr>
        <p:blipFill>
          <a:blip r:embed="rId2">
            <a:lum bright="18000"/>
            <a:extLst>
              <a:ext uri="{28A0092B-C50C-407E-A947-70E740481C1C}">
                <a14:useLocalDpi xmlns:a14="http://schemas.microsoft.com/office/drawing/2010/main" val="0"/>
              </a:ext>
            </a:extLst>
          </a:blip>
          <a:srcRect l="22223" t="2777" b="27779"/>
          <a:stretch>
            <a:fillRect/>
          </a:stretch>
        </p:blipFill>
        <p:spPr bwMode="auto">
          <a:xfrm>
            <a:off x="685800" y="3276600"/>
            <a:ext cx="25590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06" name="Text Box 6"/>
          <p:cNvSpPr txBox="1">
            <a:spLocks noChangeArrowheads="1"/>
          </p:cNvSpPr>
          <p:nvPr/>
        </p:nvSpPr>
        <p:spPr bwMode="auto">
          <a:xfrm>
            <a:off x="152400" y="228600"/>
            <a:ext cx="8686800" cy="641350"/>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Font typeface="Arial" pitchFamily="34" charset="0"/>
              <a:buNone/>
            </a:pPr>
            <a:r>
              <a:rPr lang="en-US" sz="4000">
                <a:solidFill>
                  <a:srgbClr val="009900"/>
                </a:solidFill>
                <a:effectLst>
                  <a:outerShdw blurRad="38100" dist="38100" dir="2700000" algn="tl">
                    <a:srgbClr val="000000"/>
                  </a:outerShdw>
                </a:effectLst>
                <a:latin typeface="Calibri" pitchFamily="34" charset="0"/>
              </a:rPr>
              <a:t>And yet more resources</a:t>
            </a:r>
            <a:r>
              <a:rPr lang="en-US" sz="4000">
                <a:effectLst>
                  <a:outerShdw blurRad="38100" dist="38100" dir="2700000" algn="tl">
                    <a:srgbClr val="FFFFFF"/>
                  </a:outerShdw>
                </a:effectLst>
                <a:latin typeface="Calibri" pitchFamily="34" charset="0"/>
              </a:rPr>
              <a:t>:</a:t>
            </a:r>
            <a:endParaRPr lang="en-US" sz="4000">
              <a:latin typeface="Calibri" pitchFamily="34" charset="0"/>
            </a:endParaRPr>
          </a:p>
        </p:txBody>
      </p:sp>
      <p:pic>
        <p:nvPicPr>
          <p:cNvPr id="1382409" name="Picture 9" descr="bb 005"/>
          <p:cNvPicPr>
            <a:picLocks noChangeAspect="1" noChangeArrowheads="1"/>
          </p:cNvPicPr>
          <p:nvPr/>
        </p:nvPicPr>
        <p:blipFill>
          <a:blip r:embed="rId3">
            <a:extLst>
              <a:ext uri="{28A0092B-C50C-407E-A947-70E740481C1C}">
                <a14:useLocalDpi xmlns:a14="http://schemas.microsoft.com/office/drawing/2010/main" val="0"/>
              </a:ext>
            </a:extLst>
          </a:blip>
          <a:srcRect l="26869"/>
          <a:stretch>
            <a:fillRect/>
          </a:stretch>
        </p:blipFill>
        <p:spPr bwMode="auto">
          <a:xfrm>
            <a:off x="6324600" y="914400"/>
            <a:ext cx="2514600" cy="4708525"/>
          </a:xfrm>
          <a:prstGeom prst="rect">
            <a:avLst/>
          </a:prstGeom>
          <a:noFill/>
          <a:extLst>
            <a:ext uri="{909E8E84-426E-40DD-AFC4-6F175D3DCCD1}">
              <a14:hiddenFill xmlns:a14="http://schemas.microsoft.com/office/drawing/2010/main">
                <a:solidFill>
                  <a:srgbClr val="FFFFFF"/>
                </a:solidFill>
              </a14:hiddenFill>
            </a:ext>
          </a:extLst>
        </p:spPr>
      </p:pic>
      <p:pic>
        <p:nvPicPr>
          <p:cNvPr id="1382410" name="Picture 10" descr="Cr6"/>
          <p:cNvPicPr>
            <a:picLocks noChangeAspect="1" noChangeArrowheads="1"/>
          </p:cNvPicPr>
          <p:nvPr/>
        </p:nvPicPr>
        <p:blipFill>
          <a:blip r:embed="rId4">
            <a:extLst>
              <a:ext uri="{28A0092B-C50C-407E-A947-70E740481C1C}">
                <a14:useLocalDpi xmlns:a14="http://schemas.microsoft.com/office/drawing/2010/main" val="0"/>
              </a:ext>
            </a:extLst>
          </a:blip>
          <a:srcRect l="25299"/>
          <a:stretch>
            <a:fillRect/>
          </a:stretch>
        </p:blipFill>
        <p:spPr bwMode="auto">
          <a:xfrm>
            <a:off x="3657600" y="3276600"/>
            <a:ext cx="2474913" cy="3214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82404"/>
                                        </p:tgtEl>
                                        <p:attrNameLst>
                                          <p:attrName>style.visibility</p:attrName>
                                        </p:attrNameLst>
                                      </p:cBhvr>
                                      <p:to>
                                        <p:strVal val="visible"/>
                                      </p:to>
                                    </p:set>
                                    <p:anim calcmode="lin" valueType="num">
                                      <p:cBhvr>
                                        <p:cTn id="7" dur="1000" fill="hold"/>
                                        <p:tgtEl>
                                          <p:spTgt spid="1382404"/>
                                        </p:tgtEl>
                                        <p:attrNameLst>
                                          <p:attrName>ppt_w</p:attrName>
                                        </p:attrNameLst>
                                      </p:cBhvr>
                                      <p:tavLst>
                                        <p:tav tm="0">
                                          <p:val>
                                            <p:fltVal val="0"/>
                                          </p:val>
                                        </p:tav>
                                        <p:tav tm="100000">
                                          <p:val>
                                            <p:strVal val="#ppt_w"/>
                                          </p:val>
                                        </p:tav>
                                      </p:tavLst>
                                    </p:anim>
                                    <p:anim calcmode="lin" valueType="num">
                                      <p:cBhvr>
                                        <p:cTn id="8" dur="1000" fill="hold"/>
                                        <p:tgtEl>
                                          <p:spTgt spid="1382404"/>
                                        </p:tgtEl>
                                        <p:attrNameLst>
                                          <p:attrName>ppt_h</p:attrName>
                                        </p:attrNameLst>
                                      </p:cBhvr>
                                      <p:tavLst>
                                        <p:tav tm="0">
                                          <p:val>
                                            <p:fltVal val="0"/>
                                          </p:val>
                                        </p:tav>
                                        <p:tav tm="100000">
                                          <p:val>
                                            <p:strVal val="#ppt_h"/>
                                          </p:val>
                                        </p:tav>
                                      </p:tavLst>
                                    </p:anim>
                                    <p:anim calcmode="lin" valueType="num">
                                      <p:cBhvr>
                                        <p:cTn id="9" dur="1000" fill="hold"/>
                                        <p:tgtEl>
                                          <p:spTgt spid="1382404"/>
                                        </p:tgtEl>
                                        <p:attrNameLst>
                                          <p:attrName>style.rotation</p:attrName>
                                        </p:attrNameLst>
                                      </p:cBhvr>
                                      <p:tavLst>
                                        <p:tav tm="0">
                                          <p:val>
                                            <p:fltVal val="90"/>
                                          </p:val>
                                        </p:tav>
                                        <p:tav tm="100000">
                                          <p:val>
                                            <p:fltVal val="0"/>
                                          </p:val>
                                        </p:tav>
                                      </p:tavLst>
                                    </p:anim>
                                    <p:animEffect transition="in" filter="fade">
                                      <p:cBhvr>
                                        <p:cTn id="10" dur="1000"/>
                                        <p:tgtEl>
                                          <p:spTgt spid="138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47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168775"/>
            <a:ext cx="3581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4755" name="Rectangle 3"/>
          <p:cNvSpPr>
            <a:spLocks noGrp="1"/>
          </p:cNvSpPr>
          <p:nvPr>
            <p:ph type="ctrTitle"/>
          </p:nvPr>
        </p:nvSpPr>
        <p:spPr>
          <a:xfrm>
            <a:off x="533400" y="228600"/>
            <a:ext cx="8229600" cy="3886200"/>
          </a:xfrm>
          <a:solidFill>
            <a:srgbClr val="FFE2A7"/>
          </a:solidFill>
        </p:spPr>
        <p:txBody>
          <a:bodyPr/>
          <a:lstStyle/>
          <a:p>
            <a:pPr algn="l">
              <a:buClr>
                <a:schemeClr val="tx1"/>
              </a:buClr>
            </a:pPr>
            <a:r>
              <a:rPr lang="en-US" sz="4000" b="1" smtClean="0">
                <a:solidFill>
                  <a:srgbClr val="009900"/>
                </a:solidFill>
                <a:effectLst>
                  <a:outerShdw blurRad="38100" dist="38100" dir="2700000" algn="tl">
                    <a:srgbClr val="000000"/>
                  </a:outerShdw>
                </a:effectLst>
              </a:rPr>
              <a:t>Why is this time well spent?</a:t>
            </a:r>
            <a:br>
              <a:rPr lang="en-US" sz="4000" b="1" smtClean="0">
                <a:solidFill>
                  <a:srgbClr val="009900"/>
                </a:solidFill>
                <a:effectLst>
                  <a:outerShdw blurRad="38100" dist="38100" dir="2700000" algn="tl">
                    <a:srgbClr val="000000"/>
                  </a:outerShdw>
                </a:effectLst>
              </a:rPr>
            </a:br>
            <a:r>
              <a:rPr lang="en-US" sz="2800" smtClean="0">
                <a:solidFill>
                  <a:srgbClr val="CC3300"/>
                </a:solidFill>
                <a:latin typeface="Harlow Solid Italic" pitchFamily="82" charset="0"/>
              </a:rPr>
              <a:t/>
            </a:r>
            <a:br>
              <a:rPr lang="en-US" sz="2800" smtClean="0">
                <a:solidFill>
                  <a:srgbClr val="CC3300"/>
                </a:solidFill>
                <a:latin typeface="Harlow Solid Italic" pitchFamily="82" charset="0"/>
              </a:rPr>
            </a:br>
            <a:r>
              <a:rPr lang="en-US" sz="2800" smtClean="0">
                <a:solidFill>
                  <a:srgbClr val="CC3300"/>
                </a:solidFill>
                <a:latin typeface="Harlow Solid Italic" pitchFamily="82" charset="0"/>
              </a:rPr>
              <a:t>         </a:t>
            </a:r>
            <a:r>
              <a:rPr lang="en-US" sz="2800" smtClean="0">
                <a:effectLst>
                  <a:outerShdw blurRad="38100" dist="38100" dir="2700000" algn="tl">
                    <a:srgbClr val="FFFFFF"/>
                  </a:outerShdw>
                </a:effectLst>
              </a:rPr>
              <a:t>We are ensuring environmental literacy.</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           We are strengthening student’s connection to    	nature during the school day.</a:t>
            </a:r>
            <a:br>
              <a:rPr lang="en-US" sz="2800" smtClean="0">
                <a:effectLst>
                  <a:outerShdw blurRad="38100" dist="38100" dir="2700000" algn="tl">
                    <a:srgbClr val="FFFFFF"/>
                  </a:outerShdw>
                </a:effectLst>
              </a:rPr>
            </a:br>
            <a:r>
              <a:rPr lang="en-US" sz="2400" smtClean="0"/>
              <a:t/>
            </a:r>
            <a:br>
              <a:rPr lang="en-US" sz="2400" smtClean="0"/>
            </a:br>
            <a:r>
              <a:rPr lang="en-US" sz="4000" b="1" smtClean="0">
                <a:solidFill>
                  <a:srgbClr val="009900"/>
                </a:solidFill>
                <a:effectLst>
                  <a:outerShdw blurRad="38100" dist="38100" dir="2700000" algn="tl">
                    <a:srgbClr val="000000"/>
                  </a:outerShdw>
                </a:effectLst>
              </a:rPr>
              <a:t>How could it NOT be time well spent?</a:t>
            </a: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Text Box 2"/>
          <p:cNvSpPr txBox="1">
            <a:spLocks noChangeArrowheads="1"/>
          </p:cNvSpPr>
          <p:nvPr/>
        </p:nvSpPr>
        <p:spPr bwMode="auto">
          <a:xfrm>
            <a:off x="685800" y="381000"/>
            <a:ext cx="7848600" cy="1524000"/>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009900"/>
                </a:solidFill>
                <a:effectLst>
                  <a:outerShdw blurRad="38100" dist="38100" dir="2700000" algn="tl">
                    <a:srgbClr val="000000"/>
                  </a:outerShdw>
                </a:effectLst>
                <a:latin typeface="Calibri" pitchFamily="34" charset="0"/>
              </a:rPr>
              <a:t>What can </a:t>
            </a:r>
            <a:r>
              <a:rPr lang="en-US" sz="5400" b="1">
                <a:solidFill>
                  <a:srgbClr val="009900"/>
                </a:solidFill>
                <a:effectLst>
                  <a:outerShdw blurRad="38100" dist="38100" dir="2700000" algn="tl">
                    <a:srgbClr val="000000"/>
                  </a:outerShdw>
                </a:effectLst>
                <a:latin typeface="Calibri" pitchFamily="34" charset="0"/>
              </a:rPr>
              <a:t>you</a:t>
            </a:r>
            <a:r>
              <a:rPr lang="en-US" sz="4000" b="1">
                <a:solidFill>
                  <a:srgbClr val="009900"/>
                </a:solidFill>
                <a:effectLst>
                  <a:outerShdw blurRad="38100" dist="38100" dir="2700000" algn="tl">
                    <a:srgbClr val="000000"/>
                  </a:outerShdw>
                </a:effectLst>
                <a:latin typeface="Calibri" pitchFamily="34" charset="0"/>
              </a:rPr>
              <a:t> do at your school so that no child is left inside…?</a:t>
            </a:r>
          </a:p>
        </p:txBody>
      </p:sp>
      <p:pic>
        <p:nvPicPr>
          <p:cNvPr id="1353731" name="Picture 3" descr="DSCN2034"/>
          <p:cNvPicPr>
            <a:picLocks noChangeAspect="1" noChangeArrowheads="1"/>
          </p:cNvPicPr>
          <p:nvPr/>
        </p:nvPicPr>
        <p:blipFill>
          <a:blip r:embed="rId2">
            <a:extLst>
              <a:ext uri="{28A0092B-C50C-407E-A947-70E740481C1C}">
                <a14:useLocalDpi xmlns:a14="http://schemas.microsoft.com/office/drawing/2010/main" val="0"/>
              </a:ext>
            </a:extLst>
          </a:blip>
          <a:srcRect t="11482" b="3998"/>
          <a:stretch>
            <a:fillRect/>
          </a:stretch>
        </p:blipFill>
        <p:spPr bwMode="auto">
          <a:xfrm>
            <a:off x="990600" y="2108200"/>
            <a:ext cx="7315200" cy="43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353730">
                                            <p:txEl>
                                              <p:pRg st="0" end="0"/>
                                            </p:txEl>
                                          </p:spTgt>
                                        </p:tgtEl>
                                        <p:attrNameLst>
                                          <p:attrName>ppt_x</p:attrName>
                                          <p:attrName>ppt_y</p:attrName>
                                        </p:attrNameLst>
                                      </p:cBhvr>
                                    </p:animMotion>
                                    <p:animRot by="1500000">
                                      <p:cBhvr>
                                        <p:cTn id="7" dur="250" fill="hold">
                                          <p:stCondLst>
                                            <p:cond delay="0"/>
                                          </p:stCondLst>
                                        </p:cTn>
                                        <p:tgtEl>
                                          <p:spTgt spid="1353730">
                                            <p:txEl>
                                              <p:pRg st="0" end="0"/>
                                            </p:txEl>
                                          </p:spTgt>
                                        </p:tgtEl>
                                        <p:attrNameLst>
                                          <p:attrName>r</p:attrName>
                                        </p:attrNameLst>
                                      </p:cBhvr>
                                    </p:animRot>
                                    <p:animRot by="-1500000">
                                      <p:cBhvr>
                                        <p:cTn id="8" dur="250" fill="hold">
                                          <p:stCondLst>
                                            <p:cond delay="250"/>
                                          </p:stCondLst>
                                        </p:cTn>
                                        <p:tgtEl>
                                          <p:spTgt spid="1353730">
                                            <p:txEl>
                                              <p:pRg st="0" end="0"/>
                                            </p:txEl>
                                          </p:spTgt>
                                        </p:tgtEl>
                                        <p:attrNameLst>
                                          <p:attrName>r</p:attrName>
                                        </p:attrNameLst>
                                      </p:cBhvr>
                                    </p:animRot>
                                    <p:animRot by="-1500000">
                                      <p:cBhvr>
                                        <p:cTn id="9" dur="250" fill="hold">
                                          <p:stCondLst>
                                            <p:cond delay="500"/>
                                          </p:stCondLst>
                                        </p:cTn>
                                        <p:tgtEl>
                                          <p:spTgt spid="1353730">
                                            <p:txEl>
                                              <p:pRg st="0" end="0"/>
                                            </p:txEl>
                                          </p:spTgt>
                                        </p:tgtEl>
                                        <p:attrNameLst>
                                          <p:attrName>r</p:attrName>
                                        </p:attrNameLst>
                                      </p:cBhvr>
                                    </p:animRot>
                                    <p:animRot by="1500000">
                                      <p:cBhvr>
                                        <p:cTn id="10" dur="250" fill="hold">
                                          <p:stCondLst>
                                            <p:cond delay="750"/>
                                          </p:stCondLst>
                                        </p:cTn>
                                        <p:tgtEl>
                                          <p:spTgt spid="135373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0" y="0"/>
            <a:ext cx="5867400" cy="838200"/>
          </a:xfrm>
          <a:solidFill>
            <a:srgbClr val="FFE2A7"/>
          </a:solidFill>
        </p:spPr>
        <p:txBody>
          <a:bodyPr/>
          <a:lstStyle/>
          <a:p>
            <a:r>
              <a:rPr lang="en-US" sz="4000" b="1" smtClean="0">
                <a:solidFill>
                  <a:srgbClr val="009900"/>
                </a:solidFill>
                <a:effectLst>
                  <a:outerShdw blurRad="38100" dist="38100" dir="2700000" algn="tl">
                    <a:srgbClr val="000000"/>
                  </a:outerShdw>
                </a:effectLst>
              </a:rPr>
              <a:t>Outcomes:</a:t>
            </a:r>
            <a:r>
              <a:rPr lang="en-US" smtClean="0">
                <a:effectLst>
                  <a:outerShdw blurRad="38100" dist="38100" dir="2700000" algn="tl">
                    <a:srgbClr val="FFFFFF"/>
                  </a:outerShdw>
                </a:effectLst>
              </a:rPr>
              <a:t> </a:t>
            </a:r>
            <a:endParaRPr lang="en-US" sz="2800" b="1" smtClean="0">
              <a:effectLst>
                <a:outerShdw blurRad="38100" dist="38100" dir="2700000" algn="tl">
                  <a:srgbClr val="FFFFFF"/>
                </a:outerShdw>
              </a:effectLst>
            </a:endParaRPr>
          </a:p>
        </p:txBody>
      </p:sp>
      <p:sp>
        <p:nvSpPr>
          <p:cNvPr id="17410" name="Rectangle 3"/>
          <p:cNvSpPr>
            <a:spLocks noGrp="1" noChangeArrowheads="1"/>
          </p:cNvSpPr>
          <p:nvPr>
            <p:ph type="body" idx="4294967295"/>
          </p:nvPr>
        </p:nvSpPr>
        <p:spPr>
          <a:xfrm>
            <a:off x="228600" y="914400"/>
            <a:ext cx="5334000" cy="5562600"/>
          </a:xfrm>
          <a:solidFill>
            <a:srgbClr val="FFE2A7"/>
          </a:solidFill>
        </p:spPr>
        <p:txBody>
          <a:bodyPr/>
          <a:lstStyle/>
          <a:p>
            <a:pPr>
              <a:lnSpc>
                <a:spcPct val="80000"/>
              </a:lnSpc>
              <a:buFont typeface="Arial" pitchFamily="34" charset="0"/>
              <a:buNone/>
            </a:pPr>
            <a:r>
              <a:rPr lang="en-US" sz="2800" smtClean="0">
                <a:effectLst>
                  <a:outerShdw blurRad="38100" dist="38100" dir="2700000" algn="tl">
                    <a:srgbClr val="FFFFFF"/>
                  </a:outerShdw>
                </a:effectLst>
              </a:rPr>
              <a:t>By the</a:t>
            </a:r>
            <a:r>
              <a:rPr lang="en-US" sz="2800" b="1" smtClean="0">
                <a:effectLst>
                  <a:outerShdw blurRad="38100" dist="38100" dir="2700000" algn="tl">
                    <a:srgbClr val="FFFFFF"/>
                  </a:outerShdw>
                </a:effectLst>
              </a:rPr>
              <a:t> </a:t>
            </a:r>
            <a:r>
              <a:rPr lang="en-US" sz="2800" smtClean="0">
                <a:effectLst>
                  <a:outerShdw blurRad="38100" dist="38100" dir="2700000" algn="tl">
                    <a:srgbClr val="FFFFFF"/>
                  </a:outerShdw>
                </a:effectLst>
              </a:rPr>
              <a:t>end of this presentation, you will:</a:t>
            </a:r>
          </a:p>
          <a:p>
            <a:pPr>
              <a:lnSpc>
                <a:spcPct val="80000"/>
              </a:lnSpc>
              <a:buFont typeface="Arial" pitchFamily="34" charset="0"/>
              <a:buNone/>
            </a:pPr>
            <a:endParaRPr lang="en-US" sz="1000" smtClean="0">
              <a:effectLst>
                <a:outerShdw blurRad="38100" dist="38100" dir="2700000" algn="tl">
                  <a:srgbClr val="FFFFFF"/>
                </a:outerShdw>
              </a:effectLst>
            </a:endParaRPr>
          </a:p>
          <a:p>
            <a:pPr>
              <a:lnSpc>
                <a:spcPct val="80000"/>
              </a:lnSpc>
            </a:pPr>
            <a:r>
              <a:rPr lang="en-US" sz="2800" smtClean="0">
                <a:solidFill>
                  <a:srgbClr val="009900"/>
                </a:solidFill>
                <a:effectLst>
                  <a:outerShdw blurRad="38100" dist="38100" dir="2700000" algn="tl">
                    <a:srgbClr val="000000"/>
                  </a:outerShdw>
                </a:effectLst>
              </a:rPr>
              <a:t>Be aware of how your administration and your staff can integrate curriculum content with the No Child Left Inside movement.</a:t>
            </a:r>
          </a:p>
          <a:p>
            <a:pPr>
              <a:lnSpc>
                <a:spcPct val="80000"/>
              </a:lnSpc>
            </a:pPr>
            <a:r>
              <a:rPr lang="en-US" sz="2800" smtClean="0">
                <a:effectLst>
                  <a:outerShdw blurRad="38100" dist="38100" dir="2700000" algn="tl">
                    <a:srgbClr val="FFFFFF"/>
                  </a:outerShdw>
                </a:effectLst>
              </a:rPr>
              <a:t>Explore how you can access effective and frequent lessons that connect curriculum content outdoors.  </a:t>
            </a:r>
          </a:p>
          <a:p>
            <a:pPr>
              <a:lnSpc>
                <a:spcPct val="80000"/>
              </a:lnSpc>
            </a:pPr>
            <a:r>
              <a:rPr lang="en-US" sz="2800" smtClean="0">
                <a:solidFill>
                  <a:srgbClr val="009900"/>
                </a:solidFill>
                <a:effectLst>
                  <a:outerShdw blurRad="38100" dist="38100" dir="2700000" algn="tl">
                    <a:srgbClr val="000000"/>
                  </a:outerShdw>
                </a:effectLst>
              </a:rPr>
              <a:t>Review how to ensure a comfortable and valuable learning experience for you and your students.</a:t>
            </a:r>
          </a:p>
        </p:txBody>
      </p:sp>
      <p:pic>
        <p:nvPicPr>
          <p:cNvPr id="93190" name="Picture 6" descr="DSCN2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90600"/>
            <a:ext cx="3048000" cy="2516188"/>
          </a:xfrm>
          <a:prstGeom prst="rect">
            <a:avLst/>
          </a:prstGeom>
          <a:noFill/>
          <a:extLst>
            <a:ext uri="{909E8E84-426E-40DD-AFC4-6F175D3DCCD1}">
              <a14:hiddenFill xmlns:a14="http://schemas.microsoft.com/office/drawing/2010/main">
                <a:solidFill>
                  <a:srgbClr val="FFFFFF"/>
                </a:solidFill>
              </a14:hiddenFill>
            </a:ext>
          </a:extLst>
        </p:spPr>
      </p:pic>
      <p:pic>
        <p:nvPicPr>
          <p:cNvPr id="93191" name="Picture 7" descr="outside2 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10000"/>
            <a:ext cx="3170238" cy="226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 calcmode="lin" valueType="num">
                                      <p:cBhvr additive="base">
                                        <p:cTn id="7" dur="1000" fill="hold"/>
                                        <p:tgtEl>
                                          <p:spTgt spid="17410">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410">
                                            <p:txEl>
                                              <p:pRg st="2" end="2"/>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7410">
                                            <p:txEl>
                                              <p:pRg st="3" end="3"/>
                                            </p:txEl>
                                          </p:spTgt>
                                        </p:tgtEl>
                                        <p:attrNameLst>
                                          <p:attrName>style.visibility</p:attrName>
                                        </p:attrNameLst>
                                      </p:cBhvr>
                                      <p:to>
                                        <p:strVal val="visible"/>
                                      </p:to>
                                    </p:set>
                                    <p:anim calcmode="lin" valueType="num">
                                      <p:cBhvr additive="base">
                                        <p:cTn id="12" dur="1000" fill="hold"/>
                                        <p:tgtEl>
                                          <p:spTgt spid="17410">
                                            <p:txEl>
                                              <p:pRg st="3" end="3"/>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7410">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anim calcmode="lin" valueType="num">
                                      <p:cBhvr additive="base">
                                        <p:cTn id="17" dur="1000" fill="hold"/>
                                        <p:tgtEl>
                                          <p:spTgt spid="17410">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74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533400" y="228600"/>
            <a:ext cx="7772400" cy="1143000"/>
          </a:xfrm>
          <a:solidFill>
            <a:srgbClr val="FFE2A7"/>
          </a:solidFill>
        </p:spPr>
        <p:txBody>
          <a:bodyPr/>
          <a:lstStyle/>
          <a:p>
            <a:pPr algn="l"/>
            <a:r>
              <a:rPr lang="en-US" sz="4000" b="1" smtClean="0">
                <a:solidFill>
                  <a:srgbClr val="009900"/>
                </a:solidFill>
                <a:effectLst>
                  <a:outerShdw blurRad="38100" dist="38100" dir="2700000" algn="tl">
                    <a:srgbClr val="000000"/>
                  </a:outerShdw>
                </a:effectLst>
              </a:rPr>
              <a:t>Benefits of Using the Outdoors for Learning:</a:t>
            </a:r>
          </a:p>
        </p:txBody>
      </p:sp>
      <p:sp>
        <p:nvSpPr>
          <p:cNvPr id="45059" name="Rectangle 3"/>
          <p:cNvSpPr>
            <a:spLocks noGrp="1" noChangeArrowheads="1"/>
          </p:cNvSpPr>
          <p:nvPr>
            <p:ph type="body" idx="4294967295"/>
          </p:nvPr>
        </p:nvSpPr>
        <p:spPr>
          <a:xfrm>
            <a:off x="3352800" y="2057400"/>
            <a:ext cx="5410200" cy="3962400"/>
          </a:xfrm>
          <a:solidFill>
            <a:srgbClr val="FFE2A7"/>
          </a:solidFill>
        </p:spPr>
        <p:txBody>
          <a:bodyPr/>
          <a:lstStyle/>
          <a:p>
            <a:pPr>
              <a:lnSpc>
                <a:spcPct val="80000"/>
              </a:lnSpc>
              <a:buFont typeface="Arial" pitchFamily="34" charset="0"/>
              <a:buNone/>
            </a:pPr>
            <a:endParaRPr lang="en-US" sz="1600" b="1" smtClean="0">
              <a:solidFill>
                <a:schemeClr val="accent2"/>
              </a:solidFill>
              <a:effectLst>
                <a:outerShdw blurRad="38100" dist="38100" dir="2700000" algn="tl">
                  <a:srgbClr val="000000"/>
                </a:outerShdw>
              </a:effectLst>
              <a:latin typeface="Comic Sans MS" pitchFamily="66" charset="0"/>
            </a:endParaRPr>
          </a:p>
          <a:p>
            <a:pPr>
              <a:lnSpc>
                <a:spcPct val="80000"/>
              </a:lnSpc>
            </a:pPr>
            <a:r>
              <a:rPr lang="en-US" sz="2600" smtClean="0">
                <a:effectLst>
                  <a:outerShdw blurRad="38100" dist="38100" dir="2700000" algn="tl">
                    <a:srgbClr val="FFFFFF"/>
                  </a:outerShdw>
                </a:effectLst>
              </a:rPr>
              <a:t>increased attendance </a:t>
            </a:r>
          </a:p>
          <a:p>
            <a:pPr>
              <a:lnSpc>
                <a:spcPct val="80000"/>
              </a:lnSpc>
            </a:pPr>
            <a:r>
              <a:rPr lang="en-US" sz="2600" smtClean="0">
                <a:solidFill>
                  <a:srgbClr val="009900"/>
                </a:solidFill>
                <a:effectLst>
                  <a:outerShdw blurRad="38100" dist="38100" dir="2700000" algn="tl">
                    <a:srgbClr val="000000"/>
                  </a:outerShdw>
                </a:effectLst>
              </a:rPr>
              <a:t>increased physical activity </a:t>
            </a:r>
          </a:p>
          <a:p>
            <a:pPr>
              <a:lnSpc>
                <a:spcPct val="80000"/>
              </a:lnSpc>
            </a:pPr>
            <a:r>
              <a:rPr lang="en-US" sz="2600" smtClean="0">
                <a:effectLst>
                  <a:outerShdw blurRad="38100" dist="38100" dir="2700000" algn="tl">
                    <a:srgbClr val="FFFFFF"/>
                  </a:outerShdw>
                </a:effectLst>
              </a:rPr>
              <a:t>reduced ADHD symptoms </a:t>
            </a:r>
          </a:p>
          <a:p>
            <a:pPr>
              <a:lnSpc>
                <a:spcPct val="80000"/>
              </a:lnSpc>
            </a:pPr>
            <a:r>
              <a:rPr lang="en-US" sz="2600" smtClean="0">
                <a:solidFill>
                  <a:srgbClr val="009900"/>
                </a:solidFill>
                <a:effectLst>
                  <a:outerShdw blurRad="38100" dist="38100" dir="2700000" algn="tl">
                    <a:srgbClr val="000000"/>
                  </a:outerShdw>
                </a:effectLst>
              </a:rPr>
              <a:t>decreased disciplinary referrals</a:t>
            </a:r>
            <a:r>
              <a:rPr lang="en-US" sz="2600" smtClean="0">
                <a:effectLst>
                  <a:outerShdw blurRad="38100" dist="38100" dir="2700000" algn="tl">
                    <a:srgbClr val="FFFFFF"/>
                  </a:outerShdw>
                </a:effectLst>
              </a:rPr>
              <a:t> </a:t>
            </a:r>
          </a:p>
          <a:p>
            <a:pPr>
              <a:lnSpc>
                <a:spcPct val="80000"/>
              </a:lnSpc>
            </a:pPr>
            <a:r>
              <a:rPr lang="en-US" sz="2600" smtClean="0">
                <a:effectLst>
                  <a:outerShdw blurRad="38100" dist="38100" dir="2700000" algn="tl">
                    <a:srgbClr val="FFFFFF"/>
                  </a:outerShdw>
                </a:effectLst>
              </a:rPr>
              <a:t>increased authentic experiences </a:t>
            </a:r>
          </a:p>
          <a:p>
            <a:pPr>
              <a:lnSpc>
                <a:spcPct val="80000"/>
              </a:lnSpc>
            </a:pPr>
            <a:r>
              <a:rPr lang="en-US" sz="2600" smtClean="0">
                <a:solidFill>
                  <a:srgbClr val="009900"/>
                </a:solidFill>
                <a:effectLst>
                  <a:outerShdw blurRad="38100" dist="38100" dir="2700000" algn="tl">
                    <a:srgbClr val="000000"/>
                  </a:outerShdw>
                </a:effectLst>
              </a:rPr>
              <a:t>increased student achievement </a:t>
            </a:r>
          </a:p>
          <a:p>
            <a:pPr>
              <a:lnSpc>
                <a:spcPct val="80000"/>
              </a:lnSpc>
            </a:pPr>
            <a:r>
              <a:rPr lang="en-US" sz="2600" smtClean="0">
                <a:effectLst>
                  <a:outerShdw blurRad="38100" dist="38100" dir="2700000" algn="tl">
                    <a:srgbClr val="FFFFFF"/>
                  </a:outerShdw>
                </a:effectLst>
              </a:rPr>
              <a:t>increased teacher job satisfaction</a:t>
            </a:r>
          </a:p>
          <a:p>
            <a:pPr>
              <a:lnSpc>
                <a:spcPct val="80000"/>
              </a:lnSpc>
            </a:pPr>
            <a:r>
              <a:rPr lang="en-US" sz="2600" smtClean="0">
                <a:solidFill>
                  <a:srgbClr val="009900"/>
                </a:solidFill>
                <a:effectLst>
                  <a:outerShdw blurRad="38100" dist="38100" dir="2700000" algn="tl">
                    <a:srgbClr val="000000"/>
                  </a:outerShdw>
                </a:effectLst>
              </a:rPr>
              <a:t>increased success for all students</a:t>
            </a:r>
            <a:br>
              <a:rPr lang="en-US" sz="2600" smtClean="0">
                <a:solidFill>
                  <a:srgbClr val="009900"/>
                </a:solidFill>
                <a:effectLst>
                  <a:outerShdw blurRad="38100" dist="38100" dir="2700000" algn="tl">
                    <a:srgbClr val="000000"/>
                  </a:outerShdw>
                </a:effectLst>
              </a:rPr>
            </a:br>
            <a:endParaRPr lang="en-US" sz="2600" smtClean="0">
              <a:solidFill>
                <a:srgbClr val="009900"/>
              </a:solidFill>
              <a:effectLst>
                <a:outerShdw blurRad="38100" dist="38100" dir="2700000" algn="tl">
                  <a:srgbClr val="000000"/>
                </a:outerShdw>
              </a:effectLst>
            </a:endParaRPr>
          </a:p>
        </p:txBody>
      </p:sp>
      <p:pic>
        <p:nvPicPr>
          <p:cNvPr id="99333" name="Picture 5" descr="outside2 00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7200" y="1676400"/>
            <a:ext cx="2693988"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 calcmode="lin" valueType="num">
                                      <p:cBhvr additive="base">
                                        <p:cTn id="12"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 calcmode="lin" valueType="num">
                                      <p:cBhvr additive="base">
                                        <p:cTn id="17"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 calcmode="lin" valueType="num">
                                      <p:cBhvr additive="base">
                                        <p:cTn id="22"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 calcmode="lin" valueType="num">
                                      <p:cBhvr additive="base">
                                        <p:cTn id="27"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5059">
                                            <p:txEl>
                                              <p:pRg st="6" end="6"/>
                                            </p:txEl>
                                          </p:spTgt>
                                        </p:tgtEl>
                                        <p:attrNameLst>
                                          <p:attrName>style.visibility</p:attrName>
                                        </p:attrNameLst>
                                      </p:cBhvr>
                                      <p:to>
                                        <p:strVal val="visible"/>
                                      </p:to>
                                    </p:set>
                                    <p:anim calcmode="lin" valueType="num">
                                      <p:cBhvr additive="base">
                                        <p:cTn id="32"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5059">
                                            <p:txEl>
                                              <p:pRg st="7" end="7"/>
                                            </p:txEl>
                                          </p:spTgt>
                                        </p:tgtEl>
                                        <p:attrNameLst>
                                          <p:attrName>style.visibility</p:attrName>
                                        </p:attrNameLst>
                                      </p:cBhvr>
                                      <p:to>
                                        <p:strVal val="visible"/>
                                      </p:to>
                                    </p:set>
                                    <p:anim calcmode="lin" valueType="num">
                                      <p:cBhvr additive="base">
                                        <p:cTn id="37" dur="500" fill="hold"/>
                                        <p:tgtEl>
                                          <p:spTgt spid="4505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9">
                                            <p:txEl>
                                              <p:pRg st="7" end="7"/>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5059">
                                            <p:txEl>
                                              <p:pRg st="8" end="8"/>
                                            </p:txEl>
                                          </p:spTgt>
                                        </p:tgtEl>
                                        <p:attrNameLst>
                                          <p:attrName>style.visibility</p:attrName>
                                        </p:attrNameLst>
                                      </p:cBhvr>
                                      <p:to>
                                        <p:strVal val="visible"/>
                                      </p:to>
                                    </p:set>
                                    <p:anim calcmode="lin" valueType="num">
                                      <p:cBhvr additive="base">
                                        <p:cTn id="42" dur="500" fill="hold"/>
                                        <p:tgtEl>
                                          <p:spTgt spid="45059">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50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548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105400"/>
            <a:ext cx="5715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6"/>
          <p:cNvSpPr>
            <a:spLocks noChangeArrowheads="1"/>
          </p:cNvSpPr>
          <p:nvPr/>
        </p:nvSpPr>
        <p:spPr bwMode="auto">
          <a:xfrm>
            <a:off x="304800" y="609600"/>
            <a:ext cx="8382000" cy="976313"/>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a:solidFill>
                  <a:srgbClr val="009900"/>
                </a:solidFill>
                <a:effectLst>
                  <a:outerShdw blurRad="38100" dist="38100" dir="2700000" algn="tl">
                    <a:srgbClr val="000000"/>
                  </a:outerShdw>
                </a:effectLst>
                <a:latin typeface="Calibri" pitchFamily="34" charset="0"/>
                <a:ea typeface="Times New Roman" pitchFamily="18" charset="0"/>
                <a:cs typeface="FuturaStd-Light"/>
              </a:rPr>
              <a:t>No Child Left Inside Act of 2009</a:t>
            </a:r>
            <a:r>
              <a:rPr lang="en-US" sz="3600">
                <a:solidFill>
                  <a:srgbClr val="008000"/>
                </a:solidFill>
                <a:latin typeface="Calibri" pitchFamily="34" charset="0"/>
                <a:ea typeface="Times New Roman" pitchFamily="18" charset="0"/>
                <a:cs typeface="FuturaStd-Light"/>
              </a:rPr>
              <a:t> </a:t>
            </a:r>
          </a:p>
          <a:p>
            <a:pPr algn="ctr" eaLnBrk="0" hangingPunct="0"/>
            <a:r>
              <a:rPr lang="en-US" b="1">
                <a:ea typeface="Times New Roman" pitchFamily="18" charset="0"/>
                <a:cs typeface="FuturaStd-Light"/>
                <a:hlinkClick r:id="rId5"/>
              </a:rPr>
              <a:t>http://www.cbf.org/Page.aspx?pid=687</a:t>
            </a:r>
            <a:r>
              <a:rPr lang="en-US" sz="1200" b="1">
                <a:ea typeface="Times New Roman" pitchFamily="18" charset="0"/>
                <a:cs typeface="FuturaStd-Light"/>
              </a:rPr>
              <a:t> </a:t>
            </a:r>
            <a:endParaRPr lang="en-US" b="1">
              <a:ea typeface="Times New Roman" pitchFamily="18" charset="0"/>
              <a:cs typeface="FuturaStd-Light"/>
            </a:endParaRPr>
          </a:p>
        </p:txBody>
      </p:sp>
      <p:sp>
        <p:nvSpPr>
          <p:cNvPr id="97286" name="Rectangle 7"/>
          <p:cNvSpPr>
            <a:spLocks noChangeArrowheads="1"/>
          </p:cNvSpPr>
          <p:nvPr/>
        </p:nvSpPr>
        <p:spPr bwMode="auto">
          <a:xfrm>
            <a:off x="228600" y="3886200"/>
            <a:ext cx="8686800" cy="976313"/>
          </a:xfrm>
          <a:prstGeom prst="rect">
            <a:avLst/>
          </a:prstGeom>
          <a:solidFill>
            <a:srgbClr val="FFE2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a:solidFill>
                  <a:srgbClr val="009900"/>
                </a:solidFill>
                <a:effectLst>
                  <a:outerShdw blurRad="38100" dist="38100" dir="2700000" algn="tl">
                    <a:srgbClr val="000000"/>
                  </a:outerShdw>
                </a:effectLst>
                <a:latin typeface="Calibri" pitchFamily="34" charset="0"/>
                <a:ea typeface="Times New Roman" pitchFamily="18" charset="0"/>
                <a:cs typeface="FuturaStd-Light"/>
              </a:rPr>
              <a:t>Governor O’Malley’s Executive Order</a:t>
            </a:r>
            <a:endParaRPr lang="en-US" sz="4000">
              <a:solidFill>
                <a:srgbClr val="009900"/>
              </a:solidFill>
              <a:effectLst>
                <a:outerShdw blurRad="38100" dist="38100" dir="2700000" algn="tl">
                  <a:srgbClr val="000000"/>
                </a:outerShdw>
              </a:effectLst>
              <a:latin typeface="Calibri" pitchFamily="34" charset="0"/>
              <a:ea typeface="Times New Roman" pitchFamily="18" charset="0"/>
            </a:endParaRPr>
          </a:p>
          <a:p>
            <a:pPr algn="ctr" eaLnBrk="0" hangingPunct="0"/>
            <a:r>
              <a:rPr lang="en-US" b="1">
                <a:ea typeface="Times New Roman" pitchFamily="18" charset="0"/>
                <a:hlinkClick r:id="rId6"/>
              </a:rPr>
              <a:t>http://www.dnr.state.md.us/education/children_nature/</a:t>
            </a:r>
            <a:endParaRPr lang="en-US" b="1">
              <a:ea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40" name="Text Box 4"/>
          <p:cNvSpPr txBox="1">
            <a:spLocks noChangeArrowheads="1"/>
          </p:cNvSpPr>
          <p:nvPr/>
        </p:nvSpPr>
        <p:spPr bwMode="auto">
          <a:xfrm>
            <a:off x="762000" y="3124200"/>
            <a:ext cx="7696200" cy="1724025"/>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009900"/>
                </a:solidFill>
                <a:effectLst>
                  <a:outerShdw blurRad="38100" dist="38100" dir="2700000" algn="tl">
                    <a:srgbClr val="000000"/>
                  </a:outerShdw>
                </a:effectLst>
                <a:latin typeface="Calibri" pitchFamily="34" charset="0"/>
              </a:rPr>
              <a:t>Environmental Literacy </a:t>
            </a:r>
            <a:br>
              <a:rPr lang="en-US" sz="4000">
                <a:solidFill>
                  <a:srgbClr val="009900"/>
                </a:solidFill>
                <a:effectLst>
                  <a:outerShdw blurRad="38100" dist="38100" dir="2700000" algn="tl">
                    <a:srgbClr val="000000"/>
                  </a:outerShdw>
                </a:effectLst>
                <a:latin typeface="Calibri" pitchFamily="34" charset="0"/>
              </a:rPr>
            </a:br>
            <a:r>
              <a:rPr lang="en-US" sz="4000">
                <a:solidFill>
                  <a:srgbClr val="009900"/>
                </a:solidFill>
                <a:effectLst>
                  <a:outerShdw blurRad="38100" dist="38100" dir="2700000" algn="tl">
                    <a:srgbClr val="000000"/>
                  </a:outerShdw>
                </a:effectLst>
                <a:latin typeface="Calibri" pitchFamily="34" charset="0"/>
              </a:rPr>
              <a:t>Graduation Requirement</a:t>
            </a:r>
          </a:p>
          <a:p>
            <a:pPr algn="ctr">
              <a:spcBef>
                <a:spcPct val="50000"/>
              </a:spcBef>
            </a:pPr>
            <a:r>
              <a:rPr lang="en-US" b="1">
                <a:hlinkClick r:id="rId2"/>
              </a:rPr>
              <a:t>http://www.dsd.state.md.us/comar/comarhtml/13a/13a.04.17.01.htm</a:t>
            </a:r>
            <a:endParaRPr lang="en-US" b="1"/>
          </a:p>
        </p:txBody>
      </p:sp>
      <p:sp>
        <p:nvSpPr>
          <p:cNvPr id="1345541" name="Rectangle 5"/>
          <p:cNvSpPr>
            <a:spLocks noChangeArrowheads="1"/>
          </p:cNvSpPr>
          <p:nvPr/>
        </p:nvSpPr>
        <p:spPr bwMode="auto">
          <a:xfrm>
            <a:off x="457200" y="381000"/>
            <a:ext cx="8001000" cy="976313"/>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a:solidFill>
                  <a:srgbClr val="009900"/>
                </a:solidFill>
                <a:effectLst>
                  <a:outerShdw blurRad="38100" dist="38100" dir="2700000" algn="tl">
                    <a:srgbClr val="000000"/>
                  </a:outerShdw>
                </a:effectLst>
                <a:latin typeface="Calibri" pitchFamily="34" charset="0"/>
              </a:rPr>
              <a:t>Maryland No Child Left Inside</a:t>
            </a:r>
          </a:p>
          <a:p>
            <a:pPr algn="ctr"/>
            <a:r>
              <a:rPr lang="en-US" b="1">
                <a:hlinkClick r:id="rId3"/>
              </a:rPr>
              <a:t>http://www.cbf.org/Page.aspx?pid=757</a:t>
            </a:r>
            <a:endParaRPr lang="en-US" b="1"/>
          </a:p>
        </p:txBody>
      </p:sp>
      <p:pic>
        <p:nvPicPr>
          <p:cNvPr id="1345542" name="Picture 6" descr="MDnochild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6400800" cy="1160463"/>
          </a:xfrm>
          <a:prstGeom prst="rect">
            <a:avLst/>
          </a:prstGeom>
          <a:noFill/>
          <a:extLst>
            <a:ext uri="{909E8E84-426E-40DD-AFC4-6F175D3DCCD1}">
              <a14:hiddenFill xmlns:a14="http://schemas.microsoft.com/office/drawing/2010/main">
                <a:solidFill>
                  <a:srgbClr val="FFFFFF"/>
                </a:solidFill>
              </a14:hiddenFill>
            </a:ext>
          </a:extLst>
        </p:spPr>
      </p:pic>
      <p:pic>
        <p:nvPicPr>
          <p:cNvPr id="1345546" name="Picture 10" descr="msde_logowithoutbord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13496" b="10028"/>
          <a:stretch>
            <a:fillRect/>
          </a:stretch>
        </p:blipFill>
        <p:spPr bwMode="auto">
          <a:xfrm>
            <a:off x="2514600" y="5181600"/>
            <a:ext cx="4267200" cy="1450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57200" y="152400"/>
            <a:ext cx="8229600" cy="838200"/>
          </a:xfrm>
          <a:solidFill>
            <a:srgbClr val="FFE2A7"/>
          </a:solidFill>
        </p:spPr>
        <p:txBody>
          <a:bodyPr/>
          <a:lstStyle/>
          <a:p>
            <a:r>
              <a:rPr lang="en-US" sz="4200" b="1" smtClean="0">
                <a:solidFill>
                  <a:srgbClr val="008000"/>
                </a:solidFill>
                <a:effectLst>
                  <a:outerShdw blurRad="38100" dist="38100" dir="2700000" algn="tl">
                    <a:srgbClr val="000000"/>
                  </a:outerShdw>
                </a:effectLst>
              </a:rPr>
              <a:t>Research Shows:</a:t>
            </a:r>
          </a:p>
        </p:txBody>
      </p:sp>
      <p:sp>
        <p:nvSpPr>
          <p:cNvPr id="25602" name="Rectangle 3"/>
          <p:cNvSpPr>
            <a:spLocks noGrp="1" noChangeArrowheads="1"/>
          </p:cNvSpPr>
          <p:nvPr>
            <p:ph type="body" idx="4294967295"/>
          </p:nvPr>
        </p:nvSpPr>
        <p:spPr>
          <a:xfrm>
            <a:off x="228600" y="1447800"/>
            <a:ext cx="4495800" cy="4953000"/>
          </a:xfrm>
          <a:solidFill>
            <a:srgbClr val="FFE2A7"/>
          </a:solidFill>
        </p:spPr>
        <p:txBody>
          <a:bodyPr/>
          <a:lstStyle/>
          <a:p>
            <a:pPr>
              <a:lnSpc>
                <a:spcPct val="80000"/>
              </a:lnSpc>
              <a:buFont typeface="Arial" pitchFamily="34" charset="0"/>
              <a:buNone/>
            </a:pPr>
            <a:r>
              <a:rPr lang="en-US" sz="800" smtClean="0">
                <a:effectLst>
                  <a:outerShdw blurRad="38100" dist="38100" dir="2700000" algn="tl">
                    <a:srgbClr val="FFFFFF"/>
                  </a:outerShdw>
                </a:effectLst>
              </a:rPr>
              <a:t>	</a:t>
            </a:r>
          </a:p>
          <a:p>
            <a:pPr>
              <a:lnSpc>
                <a:spcPct val="80000"/>
              </a:lnSpc>
              <a:buFont typeface="Arial" pitchFamily="34" charset="0"/>
              <a:buNone/>
            </a:pPr>
            <a:r>
              <a:rPr lang="en-US" sz="900" smtClean="0">
                <a:effectLst>
                  <a:outerShdw blurRad="38100" dist="38100" dir="2700000" algn="tl">
                    <a:srgbClr val="FFFFFF"/>
                  </a:outerShdw>
                </a:effectLst>
              </a:rPr>
              <a:t>	</a:t>
            </a:r>
          </a:p>
          <a:p>
            <a:pPr>
              <a:lnSpc>
                <a:spcPct val="80000"/>
              </a:lnSpc>
              <a:buFont typeface="Arial" pitchFamily="34" charset="0"/>
              <a:buNone/>
            </a:pPr>
            <a:r>
              <a:rPr lang="en-US" sz="900" smtClean="0">
                <a:effectLst>
                  <a:outerShdw blurRad="38100" dist="38100" dir="2700000" algn="tl">
                    <a:srgbClr val="FFFFFF"/>
                  </a:outerShdw>
                </a:effectLst>
              </a:rPr>
              <a:t>	</a:t>
            </a:r>
            <a:r>
              <a:rPr lang="en-US" sz="2200" b="1" smtClean="0">
                <a:effectLst>
                  <a:outerShdw blurRad="38100" dist="38100" dir="2700000" algn="tl">
                    <a:srgbClr val="FFFFFF"/>
                  </a:outerShdw>
                </a:effectLst>
                <a:latin typeface="Arial" pitchFamily="34" charset="0"/>
              </a:rPr>
              <a:t>A positive, statistically significant relationship between schools with the </a:t>
            </a:r>
            <a:r>
              <a:rPr lang="en-US" sz="2200" b="1" smtClean="0">
                <a:solidFill>
                  <a:srgbClr val="008000"/>
                </a:solidFill>
                <a:effectLst>
                  <a:outerShdw blurRad="38100" dist="38100" dir="2700000" algn="tl">
                    <a:srgbClr val="000000"/>
                  </a:outerShdw>
                </a:effectLst>
                <a:latin typeface="Arial" pitchFamily="34" charset="0"/>
              </a:rPr>
              <a:t>Maryland Green School* </a:t>
            </a:r>
            <a:r>
              <a:rPr lang="en-US" sz="2200" b="1" smtClean="0">
                <a:effectLst>
                  <a:outerShdw blurRad="38100" dist="38100" dir="2700000" algn="tl">
                    <a:srgbClr val="FFFFFF"/>
                  </a:outerShdw>
                </a:effectLst>
                <a:latin typeface="Arial" pitchFamily="34" charset="0"/>
              </a:rPr>
              <a:t>designation and higher reading and math achievement on the Maryland School Assessments.</a:t>
            </a:r>
          </a:p>
          <a:p>
            <a:pPr>
              <a:lnSpc>
                <a:spcPct val="80000"/>
              </a:lnSpc>
              <a:buFont typeface="Arial" pitchFamily="34" charset="0"/>
              <a:buNone/>
            </a:pPr>
            <a:r>
              <a:rPr lang="en-US" sz="2200" b="1" i="1" smtClean="0">
                <a:solidFill>
                  <a:srgbClr val="009900"/>
                </a:solidFill>
                <a:effectLst>
                  <a:outerShdw blurRad="38100" dist="38100" dir="2700000" algn="tl">
                    <a:srgbClr val="000000"/>
                  </a:outerShdw>
                </a:effectLst>
                <a:latin typeface="Arial" pitchFamily="34" charset="0"/>
              </a:rPr>
              <a:t>	</a:t>
            </a:r>
          </a:p>
          <a:p>
            <a:pPr>
              <a:lnSpc>
                <a:spcPct val="80000"/>
              </a:lnSpc>
              <a:buFont typeface="Arial" pitchFamily="34" charset="0"/>
              <a:buNone/>
            </a:pPr>
            <a:r>
              <a:rPr lang="en-US" sz="2200" b="1" i="1" smtClean="0">
                <a:solidFill>
                  <a:srgbClr val="009900"/>
                </a:solidFill>
                <a:effectLst>
                  <a:outerShdw blurRad="38100" dist="38100" dir="2700000" algn="tl">
                    <a:srgbClr val="000000"/>
                  </a:outerShdw>
                </a:effectLst>
                <a:latin typeface="Arial" pitchFamily="34" charset="0"/>
              </a:rPr>
              <a:t>	*</a:t>
            </a:r>
            <a:r>
              <a:rPr lang="en-US" sz="2200" b="1" smtClean="0">
                <a:solidFill>
                  <a:srgbClr val="009900"/>
                </a:solidFill>
                <a:effectLst>
                  <a:outerShdw blurRad="38100" dist="38100" dir="2700000" algn="tl">
                    <a:srgbClr val="000000"/>
                  </a:outerShdw>
                </a:effectLst>
                <a:latin typeface="Arial" pitchFamily="34" charset="0"/>
              </a:rPr>
              <a:t>Maryland Green Schools </a:t>
            </a:r>
            <a:r>
              <a:rPr lang="en-US" sz="2200" b="1" smtClean="0">
                <a:effectLst>
                  <a:outerShdw blurRad="38100" dist="38100" dir="2700000" algn="tl">
                    <a:srgbClr val="FFFFFF"/>
                  </a:outerShdw>
                </a:effectLst>
                <a:latin typeface="Arial" pitchFamily="34" charset="0"/>
              </a:rPr>
              <a:t>are those schools who have applied for and received certification through the Maryland Association of Environmental  and Outdoor Educators (MAEOE).</a:t>
            </a:r>
            <a:r>
              <a:rPr lang="en-US" sz="900" smtClean="0">
                <a:effectLst>
                  <a:outerShdw blurRad="38100" dist="38100" dir="2700000" algn="tl">
                    <a:srgbClr val="FFFFFF"/>
                  </a:outerShdw>
                </a:effectLst>
                <a:latin typeface="Arial" pitchFamily="34" charset="0"/>
              </a:rPr>
              <a:t>	</a:t>
            </a:r>
            <a:endParaRPr lang="en-US" sz="800" smtClean="0">
              <a:effectLst>
                <a:outerShdw blurRad="38100" dist="38100" dir="2700000" algn="tl">
                  <a:srgbClr val="FFFFFF"/>
                </a:outerShdw>
              </a:effectLst>
            </a:endParaRPr>
          </a:p>
        </p:txBody>
      </p:sp>
      <p:pic>
        <p:nvPicPr>
          <p:cNvPr id="101380" name="Picture 4" descr="GS%20Tre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57650" cy="3895725"/>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p:cNvSpPr txBox="1">
            <a:spLocks noChangeArrowheads="1"/>
          </p:cNvSpPr>
          <p:nvPr/>
        </p:nvSpPr>
        <p:spPr bwMode="auto">
          <a:xfrm>
            <a:off x="5181600" y="5562600"/>
            <a:ext cx="2971800" cy="701675"/>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chemeClr val="bg1"/>
                </a:solidFill>
                <a:latin typeface="Calibri" pitchFamily="34" charset="0"/>
              </a:rPr>
              <a:t>A sampling of green schools…</a:t>
            </a:r>
          </a:p>
        </p:txBody>
      </p:sp>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457200" y="152400"/>
            <a:ext cx="8229600" cy="890588"/>
          </a:xfrm>
          <a:solidFill>
            <a:srgbClr val="FFE2A7"/>
          </a:solidFill>
        </p:spPr>
        <p:txBody>
          <a:bodyPr/>
          <a:lstStyle/>
          <a:p>
            <a:r>
              <a:rPr lang="en-US" sz="4200" b="1" smtClean="0">
                <a:solidFill>
                  <a:srgbClr val="008000"/>
                </a:solidFill>
                <a:effectLst>
                  <a:outerShdw blurRad="38100" dist="38100" dir="2700000" algn="tl">
                    <a:srgbClr val="000000"/>
                  </a:outerShdw>
                </a:effectLst>
              </a:rPr>
              <a:t>Research Also Shows:</a:t>
            </a:r>
            <a:endParaRPr lang="en-US" sz="4000" b="1" smtClean="0">
              <a:solidFill>
                <a:srgbClr val="009900"/>
              </a:solidFill>
              <a:effectLst>
                <a:outerShdw blurRad="38100" dist="38100" dir="2700000" algn="tl">
                  <a:srgbClr val="000000"/>
                </a:outerShdw>
              </a:effectLst>
            </a:endParaRPr>
          </a:p>
        </p:txBody>
      </p:sp>
      <p:sp>
        <p:nvSpPr>
          <p:cNvPr id="27650" name="Rectangle 3"/>
          <p:cNvSpPr>
            <a:spLocks noGrp="1" noChangeArrowheads="1"/>
          </p:cNvSpPr>
          <p:nvPr>
            <p:ph type="body" idx="4294967295"/>
          </p:nvPr>
        </p:nvSpPr>
        <p:spPr>
          <a:xfrm>
            <a:off x="533400" y="1219200"/>
            <a:ext cx="8305800" cy="1905000"/>
          </a:xfrm>
          <a:solidFill>
            <a:srgbClr val="FFE2A7"/>
          </a:solidFill>
        </p:spPr>
        <p:txBody>
          <a:bodyPr/>
          <a:lstStyle/>
          <a:p>
            <a:pPr>
              <a:lnSpc>
                <a:spcPct val="90000"/>
              </a:lnSpc>
              <a:spcBef>
                <a:spcPct val="0"/>
              </a:spcBef>
              <a:buFont typeface="Arial" pitchFamily="34" charset="0"/>
              <a:buNone/>
            </a:pPr>
            <a:r>
              <a:rPr lang="en-US" sz="3500" smtClean="0">
                <a:effectLst>
                  <a:outerShdw blurRad="38100" dist="38100" dir="2700000" algn="tl">
                    <a:srgbClr val="FFFFFF"/>
                  </a:outerShdw>
                </a:effectLst>
              </a:rPr>
              <a:t>	</a:t>
            </a:r>
            <a:r>
              <a:rPr lang="en-US" sz="2800" smtClean="0">
                <a:effectLst>
                  <a:outerShdw blurRad="38100" dist="38100" dir="2700000" algn="tl">
                    <a:srgbClr val="FFFFFF"/>
                  </a:outerShdw>
                </a:effectLst>
              </a:rPr>
              <a:t>American children, on average, are spending only 30 minutes of unstructured time outdoors each week. </a:t>
            </a:r>
            <a:br>
              <a:rPr lang="en-US" sz="2800" smtClean="0">
                <a:effectLst>
                  <a:outerShdw blurRad="38100" dist="38100" dir="2700000" algn="tl">
                    <a:srgbClr val="FFFFFF"/>
                  </a:outerShdw>
                </a:effectLst>
              </a:rPr>
            </a:br>
            <a:r>
              <a:rPr lang="en-US" sz="2800" smtClean="0">
                <a:effectLst>
                  <a:outerShdw blurRad="38100" dist="38100" dir="2700000" algn="tl">
                    <a:srgbClr val="FFFFFF"/>
                  </a:outerShdw>
                </a:effectLst>
              </a:rPr>
              <a:t>So wouldn’t it be great if we could get them </a:t>
            </a:r>
            <a:r>
              <a:rPr lang="en-US" sz="2800" smtClean="0">
                <a:solidFill>
                  <a:srgbClr val="009900"/>
                </a:solidFill>
                <a:effectLst>
                  <a:outerShdw blurRad="38100" dist="38100" dir="2700000" algn="tl">
                    <a:srgbClr val="000000"/>
                  </a:outerShdw>
                </a:effectLst>
              </a:rPr>
              <a:t>outside </a:t>
            </a:r>
            <a:r>
              <a:rPr lang="en-US" sz="2800" smtClean="0">
                <a:effectLst>
                  <a:outerShdw blurRad="38100" dist="38100" dir="2700000" algn="tl">
                    <a:srgbClr val="FFFFFF"/>
                  </a:outerShdw>
                </a:effectLst>
              </a:rPr>
              <a:t>more often AND make learning more meaningful?</a:t>
            </a:r>
          </a:p>
        </p:txBody>
      </p:sp>
      <p:pic>
        <p:nvPicPr>
          <p:cNvPr id="103433" name="Picture 9"/>
          <p:cNvPicPr>
            <a:picLocks noChangeAspect="1" noChangeArrowheads="1"/>
          </p:cNvPicPr>
          <p:nvPr/>
        </p:nvPicPr>
        <p:blipFill>
          <a:blip r:embed="rId3">
            <a:lum bright="12000"/>
            <a:extLst>
              <a:ext uri="{28A0092B-C50C-407E-A947-70E740481C1C}">
                <a14:useLocalDpi xmlns:a14="http://schemas.microsoft.com/office/drawing/2010/main" val="0"/>
              </a:ext>
            </a:extLst>
          </a:blip>
          <a:srcRect t="25000" r="17500"/>
          <a:stretch>
            <a:fillRect/>
          </a:stretch>
        </p:blipFill>
        <p:spPr bwMode="auto">
          <a:xfrm>
            <a:off x="2133600" y="3276600"/>
            <a:ext cx="5029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5" name="Rectangle 3"/>
          <p:cNvSpPr>
            <a:spLocks noGrp="1"/>
          </p:cNvSpPr>
          <p:nvPr>
            <p:ph type="body" idx="1"/>
          </p:nvPr>
        </p:nvSpPr>
        <p:spPr>
          <a:xfrm>
            <a:off x="381000" y="1219200"/>
            <a:ext cx="8229600" cy="2819400"/>
          </a:xfrm>
          <a:solidFill>
            <a:srgbClr val="FFE2A7"/>
          </a:solidFill>
        </p:spPr>
        <p:txBody>
          <a:bodyPr/>
          <a:lstStyle/>
          <a:p>
            <a:pPr>
              <a:lnSpc>
                <a:spcPct val="90000"/>
              </a:lnSpc>
              <a:buFont typeface="Arial" pitchFamily="34" charset="0"/>
              <a:buNone/>
            </a:pPr>
            <a:endParaRPr lang="en-US" sz="2800" smtClean="0"/>
          </a:p>
          <a:p>
            <a:pPr>
              <a:lnSpc>
                <a:spcPct val="90000"/>
              </a:lnSpc>
              <a:buFont typeface="Wingdings" pitchFamily="2" charset="2"/>
              <a:buChar char="Ø"/>
            </a:pPr>
            <a:r>
              <a:rPr lang="en-US" sz="2800" smtClean="0"/>
              <a:t>Go to the MAEOE </a:t>
            </a:r>
            <a:r>
              <a:rPr lang="en-US" sz="2800" b="1" smtClean="0">
                <a:solidFill>
                  <a:srgbClr val="009900"/>
                </a:solidFill>
                <a:effectLst>
                  <a:outerShdw blurRad="38100" dist="38100" dir="2700000" algn="tl">
                    <a:srgbClr val="000000"/>
                  </a:outerShdw>
                </a:effectLst>
              </a:rPr>
              <a:t>“Benefits of Environmental Education”</a:t>
            </a:r>
            <a:r>
              <a:rPr lang="en-US" sz="2800" smtClean="0"/>
              <a:t> page…there’s enough data there to convince anyone!</a:t>
            </a:r>
          </a:p>
          <a:p>
            <a:pPr>
              <a:lnSpc>
                <a:spcPct val="90000"/>
              </a:lnSpc>
              <a:buFont typeface="Arial" pitchFamily="34" charset="0"/>
              <a:buNone/>
            </a:pPr>
            <a:endParaRPr lang="en-US" sz="2800" smtClean="0"/>
          </a:p>
          <a:p>
            <a:pPr algn="ctr">
              <a:lnSpc>
                <a:spcPct val="90000"/>
              </a:lnSpc>
              <a:buFont typeface="Arial" pitchFamily="34" charset="0"/>
              <a:buNone/>
            </a:pPr>
            <a:r>
              <a:rPr lang="en-US" sz="2800" smtClean="0">
                <a:hlinkClick r:id="rId2"/>
              </a:rPr>
              <a:t>http://www.maeoe.org/resources/research/</a:t>
            </a:r>
            <a:endParaRPr lang="en-US" sz="2800" smtClean="0"/>
          </a:p>
        </p:txBody>
      </p:sp>
      <p:sp>
        <p:nvSpPr>
          <p:cNvPr id="1375236" name="Text Box 4"/>
          <p:cNvSpPr txBox="1">
            <a:spLocks noChangeArrowheads="1"/>
          </p:cNvSpPr>
          <p:nvPr/>
        </p:nvSpPr>
        <p:spPr bwMode="auto">
          <a:xfrm>
            <a:off x="1600200" y="304800"/>
            <a:ext cx="5867400" cy="701675"/>
          </a:xfrm>
          <a:prstGeom prst="rect">
            <a:avLst/>
          </a:prstGeom>
          <a:solidFill>
            <a:srgbClr val="FFE2A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009900"/>
                </a:solidFill>
                <a:effectLst>
                  <a:outerShdw blurRad="38100" dist="38100" dir="2700000" algn="tl">
                    <a:srgbClr val="000000"/>
                  </a:outerShdw>
                </a:effectLst>
                <a:latin typeface="Calibri" pitchFamily="34" charset="0"/>
              </a:rPr>
              <a:t>Want to learn more?</a:t>
            </a:r>
          </a:p>
        </p:txBody>
      </p:sp>
      <p:pic>
        <p:nvPicPr>
          <p:cNvPr id="1375238" name="Picture 6" descr="MAEOE | The Maryland Association for Environmental and Outdoor Educ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95800"/>
            <a:ext cx="6858000" cy="107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5000">
        <p:wipe/>
      </p:transition>
    </mc:Choice>
    <mc:Fallback>
      <p:transition spd="slow" advClick="0" advTm="5000">
        <p:wip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2459</TotalTime>
  <Words>1549</Words>
  <Application>Microsoft Office PowerPoint</Application>
  <PresentationFormat>On-screen Show (4:3)</PresentationFormat>
  <Paragraphs>226</Paragraphs>
  <Slides>25</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Arial</vt:lpstr>
      <vt:lpstr>Comic Sans MS</vt:lpstr>
      <vt:lpstr>Times New Roman</vt:lpstr>
      <vt:lpstr>FuturaStd-Light</vt:lpstr>
      <vt:lpstr>Wingdings</vt:lpstr>
      <vt:lpstr>Tekton Pro Cond</vt:lpstr>
      <vt:lpstr>Harlow Solid Italic</vt:lpstr>
      <vt:lpstr>Office Theme</vt:lpstr>
      <vt:lpstr>PowerPoint Presentation</vt:lpstr>
      <vt:lpstr>Opening the Door to the Outdoor Classroom</vt:lpstr>
      <vt:lpstr>Outcomes: </vt:lpstr>
      <vt:lpstr>Benefits of Using the Outdoors for Learning:</vt:lpstr>
      <vt:lpstr>PowerPoint Presentation</vt:lpstr>
      <vt:lpstr>PowerPoint Presentation</vt:lpstr>
      <vt:lpstr>Research Shows:</vt:lpstr>
      <vt:lpstr>Research Also Shows:</vt:lpstr>
      <vt:lpstr>PowerPoint Presentation</vt:lpstr>
      <vt:lpstr>PowerPoint Presentation</vt:lpstr>
      <vt:lpstr>Foster Positive Attitudes…</vt:lpstr>
      <vt:lpstr>PowerPoint Presentation</vt:lpstr>
      <vt:lpstr>…Create professional learning  communities for teachers.</vt:lpstr>
      <vt:lpstr>Some ways to create those professional learning opportunities…</vt:lpstr>
      <vt:lpstr>PowerPoint Presentation</vt:lpstr>
      <vt:lpstr>Raising awareness of  natural surroundings through  the vehicle of journaling.</vt:lpstr>
      <vt:lpstr>PowerPoint Presentation</vt:lpstr>
      <vt:lpstr>How you can do this:</vt:lpstr>
      <vt:lpstr>PowerPoint Presentation</vt:lpstr>
      <vt:lpstr>Almost anything you can do inside the classroom, can be done outside…</vt:lpstr>
      <vt:lpstr>PowerPoint Presentation</vt:lpstr>
      <vt:lpstr>PowerPoint Presentation</vt:lpstr>
      <vt:lpstr>Why is this time well spent?           We are ensuring environmental literacy.             We are strengthening student’s connection to     nature during the school day.  How could it NOT be time well spent?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dc:creator>
  <cp:lastModifiedBy>Windows User</cp:lastModifiedBy>
  <cp:revision>293</cp:revision>
  <dcterms:created xsi:type="dcterms:W3CDTF">2009-05-09T03:59:13Z</dcterms:created>
  <dcterms:modified xsi:type="dcterms:W3CDTF">2011-08-03T13:58:35Z</dcterms:modified>
</cp:coreProperties>
</file>