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
  </p:handoutMasterIdLst>
  <p:sldIdLst>
    <p:sldId id="258" r:id="rId2"/>
    <p:sldId id="260" r:id="rId3"/>
    <p:sldId id="261" r:id="rId4"/>
    <p:sldId id="262"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072C59E-AE4C-4F28-B6B2-6782707A69AF}" type="datetimeFigureOut">
              <a:rPr lang="en-US" smtClean="0"/>
              <a:t>9/24/2014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E7C4F25-C8CB-4828-B497-7EAEF122E400}" type="slidenum">
              <a:rPr lang="en-US" smtClean="0"/>
              <a:t>‹#›</a:t>
            </a:fld>
            <a:endParaRPr lang="en-US"/>
          </a:p>
        </p:txBody>
      </p:sp>
    </p:spTree>
    <p:extLst>
      <p:ext uri="{BB962C8B-B14F-4D97-AF65-F5344CB8AC3E}">
        <p14:creationId xmlns:p14="http://schemas.microsoft.com/office/powerpoint/2010/main" val="16534698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19907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730136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53027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6669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2485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53332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7863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76885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82040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8526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AAB5F5-0727-4073-8E82-76481060D936}"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62576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AAB5F5-0727-4073-8E82-76481060D936}" type="datetimeFigureOut">
              <a:rPr lang="en-US" smtClean="0"/>
              <a:t>9/24/2014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406952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AAB5F5-0727-4073-8E82-76481060D936}" type="datetimeFigureOut">
              <a:rPr lang="en-US" smtClean="0"/>
              <a:t>9/24/2014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73373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AB5F5-0727-4073-8E82-76481060D936}" type="datetimeFigureOut">
              <a:rPr lang="en-US" smtClean="0"/>
              <a:t>9/24/2014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61920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945171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591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AAB5F5-0727-4073-8E82-76481060D936}" type="datetimeFigureOut">
              <a:rPr lang="en-US" smtClean="0"/>
              <a:t>9/24/2014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2B749F-2F79-4AB3-A097-D2B283CB7010}" type="slidenum">
              <a:rPr lang="en-US" smtClean="0"/>
              <a:t>‹#›</a:t>
            </a:fld>
            <a:endParaRPr lang="en-US"/>
          </a:p>
        </p:txBody>
      </p:sp>
    </p:spTree>
    <p:extLst>
      <p:ext uri="{BB962C8B-B14F-4D97-AF65-F5344CB8AC3E}">
        <p14:creationId xmlns:p14="http://schemas.microsoft.com/office/powerpoint/2010/main" val="3647464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821886" cy="5724644"/>
          </a:xfrm>
          <a:prstGeom prst="rect">
            <a:avLst/>
          </a:prstGeom>
          <a:noFill/>
        </p:spPr>
        <p:txBody>
          <a:bodyPr wrap="square" rtlCol="0">
            <a:spAutoFit/>
          </a:bodyPr>
          <a:lstStyle/>
          <a:p>
            <a:r>
              <a:rPr lang="en-US" sz="5400" dirty="0" smtClean="0">
                <a:latin typeface="Comic Sans MS" panose="030F0702030302020204" pitchFamily="66" charset="0"/>
                <a:cs typeface="Aharoni" panose="02010803020104030203" pitchFamily="2" charset="-79"/>
              </a:rPr>
              <a:t>1st grade music - Marking Period 1</a:t>
            </a:r>
            <a:endParaRPr lang="en-US" sz="5400" dirty="0">
              <a:latin typeface="Comic Sans MS" panose="030F0702030302020204" pitchFamily="66" charset="0"/>
              <a:cs typeface="Aharoni" panose="02010803020104030203" pitchFamily="2" charset="-79"/>
            </a:endParaRPr>
          </a:p>
          <a:p>
            <a:endParaRPr lang="en-US" sz="2400" dirty="0"/>
          </a:p>
          <a:p>
            <a:r>
              <a:rPr lang="en-US" sz="2400" dirty="0"/>
              <a:t> During Marking Period 1, first graders develop an understanding of musical form by identifying repeated and contrasting sections heard in music. First graders practice the critical thinking skill of analysis as they listen to a variety of songs and instrumental compositions and identify sections that sound the same and different. Students also practice singing a variety of songs and tonal patterns, matching pitch within a limited vocal range. The focus is on the contrast between high and low sounds. These skills are developed through the performance of simple folk songs and singing games. Following musical cues in singing games is a major emphasis of the marking period and requires students to practice the academic success skill of collaboration</a:t>
            </a:r>
            <a:r>
              <a:rPr lang="en-US" sz="2400" dirty="0" smtClean="0"/>
              <a:t>.</a:t>
            </a:r>
          </a:p>
          <a:p>
            <a:r>
              <a:rPr lang="en-US" sz="2400" dirty="0" smtClean="0"/>
              <a:t>Measurement Topics:  	Analyzing and Responding to Music</a:t>
            </a:r>
          </a:p>
          <a:p>
            <a:r>
              <a:rPr lang="en-US" sz="2400" dirty="0"/>
              <a:t>	</a:t>
            </a:r>
            <a:r>
              <a:rPr lang="en-US" sz="2400" dirty="0" smtClean="0"/>
              <a:t>			</a:t>
            </a:r>
            <a:r>
              <a:rPr lang="en-US" sz="2400" dirty="0" smtClean="0"/>
              <a:t> </a:t>
            </a:r>
            <a:endParaRPr lang="en-US" sz="2400" dirty="0">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342949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5724644"/>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1st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2</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r>
              <a:rPr lang="en-US" sz="2400" dirty="0">
                <a:solidFill>
                  <a:prstClr val="black"/>
                </a:solidFill>
              </a:rPr>
              <a:t> During Marking Period 2, students compare, perform, and move to musical sounds which demonstrate contrasts in </a:t>
            </a:r>
            <a:r>
              <a:rPr lang="en-US" sz="2400" dirty="0" smtClean="0">
                <a:solidFill>
                  <a:prstClr val="black"/>
                </a:solidFill>
              </a:rPr>
              <a:t>fast/slow</a:t>
            </a:r>
            <a:r>
              <a:rPr lang="en-US" sz="2400" dirty="0">
                <a:solidFill>
                  <a:prstClr val="black"/>
                </a:solidFill>
              </a:rPr>
              <a:t>, loud/soft, long/short, and high/low. They are exposed to music from a variety of cultures and styles in these </a:t>
            </a:r>
          </a:p>
          <a:p>
            <a:r>
              <a:rPr lang="en-US" sz="2400" dirty="0">
                <a:solidFill>
                  <a:prstClr val="black"/>
                </a:solidFill>
              </a:rPr>
              <a:t>experiences. Students continue to play classroom instruments and should be able to perform a steady beat on classroom </a:t>
            </a:r>
            <a:r>
              <a:rPr lang="en-US" sz="2400" dirty="0" smtClean="0">
                <a:solidFill>
                  <a:prstClr val="black"/>
                </a:solidFill>
              </a:rPr>
              <a:t>instruments</a:t>
            </a:r>
            <a:r>
              <a:rPr lang="en-US" sz="2400" dirty="0">
                <a:solidFill>
                  <a:prstClr val="black"/>
                </a:solidFill>
              </a:rPr>
              <a:t>. First grade students learn to read simple rhythm and pitch patterns from iconic notation and use the creative </a:t>
            </a:r>
          </a:p>
          <a:p>
            <a:r>
              <a:rPr lang="en-US" sz="2400" dirty="0">
                <a:solidFill>
                  <a:prstClr val="black"/>
                </a:solidFill>
              </a:rPr>
              <a:t>thinking skill of fluency to develop their own iconic notation. By the end of the marking period, they are asked to take </a:t>
            </a:r>
            <a:r>
              <a:rPr lang="en-US" sz="2400" dirty="0" smtClean="0">
                <a:solidFill>
                  <a:prstClr val="black"/>
                </a:solidFill>
              </a:rPr>
              <a:t>intellectual </a:t>
            </a:r>
            <a:r>
              <a:rPr lang="en-US" sz="2400" dirty="0">
                <a:solidFill>
                  <a:prstClr val="black"/>
                </a:solidFill>
              </a:rPr>
              <a:t>risks by creating simple rhythmic and melodic patterns and notating them using iconic representation.</a:t>
            </a:r>
            <a:endParaRPr lang="en-US" sz="2400" dirty="0"/>
          </a:p>
          <a:p>
            <a:r>
              <a:rPr lang="en-US" sz="2400" dirty="0"/>
              <a:t> </a:t>
            </a:r>
            <a:r>
              <a:rPr lang="en-US" sz="2400" dirty="0" smtClean="0"/>
              <a:t> </a:t>
            </a:r>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Analyzing </a:t>
            </a:r>
            <a:r>
              <a:rPr lang="en-US" sz="2400" dirty="0">
                <a:solidFill>
                  <a:prstClr val="black"/>
                </a:solidFill>
              </a:rPr>
              <a:t>and Responding to </a:t>
            </a:r>
            <a:r>
              <a:rPr lang="en-US" sz="2400" dirty="0" smtClean="0">
                <a:solidFill>
                  <a:prstClr val="black"/>
                </a:solidFill>
              </a:rPr>
              <a:t>Music</a:t>
            </a:r>
          </a:p>
          <a:p>
            <a:r>
              <a:rPr lang="en-US" sz="2400" dirty="0">
                <a:solidFill>
                  <a:prstClr val="black"/>
                </a:solidFill>
              </a:rPr>
              <a:t>	</a:t>
            </a:r>
            <a:r>
              <a:rPr lang="en-US" sz="2400" dirty="0" smtClean="0">
                <a:solidFill>
                  <a:prstClr val="black"/>
                </a:solidFill>
              </a:rPr>
              <a:t>			Performing </a:t>
            </a:r>
            <a:r>
              <a:rPr lang="en-US" sz="2400" dirty="0">
                <a:solidFill>
                  <a:prstClr val="black"/>
                </a:solidFill>
              </a:rPr>
              <a:t>Music </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3489441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3" y="391885"/>
            <a:ext cx="11495315" cy="4616648"/>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1st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3</a:t>
            </a:r>
          </a:p>
          <a:p>
            <a:endParaRPr lang="en-US" sz="2400" dirty="0">
              <a:solidFill>
                <a:prstClr val="black"/>
              </a:solidFill>
            </a:endParaRPr>
          </a:p>
          <a:p>
            <a:r>
              <a:rPr lang="en-US" sz="2400" dirty="0">
                <a:solidFill>
                  <a:prstClr val="black"/>
                </a:solidFill>
              </a:rPr>
              <a:t>During Marking Period 3, first graders use effort, motivation, and persistence to practice reading quarter and eighth note </a:t>
            </a:r>
            <a:r>
              <a:rPr lang="en-US" sz="2400" dirty="0" smtClean="0">
                <a:solidFill>
                  <a:prstClr val="black"/>
                </a:solidFill>
              </a:rPr>
              <a:t>rhythms </a:t>
            </a:r>
            <a:r>
              <a:rPr lang="en-US" sz="2400" dirty="0">
                <a:solidFill>
                  <a:prstClr val="black"/>
                </a:solidFill>
              </a:rPr>
              <a:t>and so-mi pitch patterns. These concepts are explored through folk songs and singing games. Students notate </a:t>
            </a:r>
          </a:p>
          <a:p>
            <a:r>
              <a:rPr lang="en-US" sz="2400" dirty="0">
                <a:solidFill>
                  <a:prstClr val="black"/>
                </a:solidFill>
              </a:rPr>
              <a:t>simple rhythm and pitch patterns using iconic representation. In addition, they practice notating pitches placing notes in </a:t>
            </a:r>
            <a:r>
              <a:rPr lang="en-US" sz="2400" dirty="0" smtClean="0">
                <a:solidFill>
                  <a:prstClr val="black"/>
                </a:solidFill>
              </a:rPr>
              <a:t>spaces </a:t>
            </a:r>
            <a:r>
              <a:rPr lang="en-US" sz="2400" dirty="0">
                <a:solidFill>
                  <a:prstClr val="black"/>
                </a:solidFill>
              </a:rPr>
              <a:t>and around </a:t>
            </a:r>
            <a:r>
              <a:rPr lang="en-US" sz="2400" dirty="0" smtClean="0">
                <a:solidFill>
                  <a:prstClr val="black"/>
                </a:solidFill>
              </a:rPr>
              <a:t>lines. Students </a:t>
            </a:r>
            <a:r>
              <a:rPr lang="en-US" sz="2400" dirty="0">
                <a:solidFill>
                  <a:prstClr val="black"/>
                </a:solidFill>
              </a:rPr>
              <a:t>learn about </a:t>
            </a:r>
            <a:r>
              <a:rPr lang="en-US" sz="2400" dirty="0" smtClean="0">
                <a:solidFill>
                  <a:prstClr val="black"/>
                </a:solidFill>
              </a:rPr>
              <a:t>improvisation </a:t>
            </a:r>
            <a:r>
              <a:rPr lang="en-US" sz="2400" dirty="0">
                <a:solidFill>
                  <a:prstClr val="black"/>
                </a:solidFill>
              </a:rPr>
              <a:t>and its use in jazz. </a:t>
            </a:r>
            <a:endParaRPr lang="en-US" sz="2400" dirty="0" smtClean="0">
              <a:solidFill>
                <a:prstClr val="black"/>
              </a:solidFill>
            </a:endParaRPr>
          </a:p>
          <a:p>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a:t>
            </a:r>
            <a:r>
              <a:rPr lang="en-US" sz="2400" dirty="0" smtClean="0">
                <a:solidFill>
                  <a:prstClr val="black"/>
                </a:solidFill>
              </a:rPr>
              <a:t>Creating Music</a:t>
            </a:r>
            <a:endParaRPr lang="en-US" sz="2400" dirty="0" smtClean="0">
              <a:solidFill>
                <a:prstClr val="black"/>
              </a:solidFill>
            </a:endParaRPr>
          </a:p>
          <a:p>
            <a:r>
              <a:rPr lang="en-US" sz="2400" dirty="0">
                <a:solidFill>
                  <a:prstClr val="black"/>
                </a:solidFill>
              </a:rPr>
              <a:t>	</a:t>
            </a:r>
            <a:r>
              <a:rPr lang="en-US" sz="2400" dirty="0" smtClean="0">
                <a:solidFill>
                  <a:prstClr val="black"/>
                </a:solidFill>
              </a:rPr>
              <a:t>			Reading and </a:t>
            </a:r>
            <a:r>
              <a:rPr lang="en-US" sz="2400" dirty="0" smtClean="0">
                <a:solidFill>
                  <a:prstClr val="black"/>
                </a:solidFill>
              </a:rPr>
              <a:t>Notating</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669647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985980"/>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1st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4</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r>
              <a:rPr lang="en-US" sz="2400" dirty="0">
                <a:solidFill>
                  <a:prstClr val="black"/>
                </a:solidFill>
              </a:rPr>
              <a:t> During Marking Period 4, first graders continue to practice reading simple rhythm and pitch patterns. They are introduced </a:t>
            </a:r>
            <a:r>
              <a:rPr lang="en-US" sz="2400" dirty="0" smtClean="0">
                <a:solidFill>
                  <a:prstClr val="black"/>
                </a:solidFill>
              </a:rPr>
              <a:t>to </a:t>
            </a:r>
            <a:r>
              <a:rPr lang="en-US" sz="2400" dirty="0">
                <a:solidFill>
                  <a:prstClr val="black"/>
                </a:solidFill>
              </a:rPr>
              <a:t>the sign for a quarter rest as a representation of a silent beat. Experiences with reading music contribute to students’ </a:t>
            </a:r>
            <a:r>
              <a:rPr lang="en-US" sz="2400" dirty="0" smtClean="0">
                <a:solidFill>
                  <a:prstClr val="black"/>
                </a:solidFill>
              </a:rPr>
              <a:t>ability </a:t>
            </a:r>
            <a:r>
              <a:rPr lang="en-US" sz="2400" dirty="0">
                <a:solidFill>
                  <a:prstClr val="black"/>
                </a:solidFill>
              </a:rPr>
              <a:t>to notate simple rhythm and pitch patterns, placing notes in spaces and around lines. These tasks require students </a:t>
            </a:r>
            <a:r>
              <a:rPr lang="en-US" sz="2400" dirty="0" smtClean="0">
                <a:solidFill>
                  <a:prstClr val="black"/>
                </a:solidFill>
              </a:rPr>
              <a:t>to </a:t>
            </a:r>
            <a:r>
              <a:rPr lang="en-US" sz="2400" dirty="0">
                <a:solidFill>
                  <a:prstClr val="black"/>
                </a:solidFill>
              </a:rPr>
              <a:t>monitor their own thinking using metacognition. Much of the focus during this marking period is on creating music. </a:t>
            </a:r>
            <a:r>
              <a:rPr lang="en-US" sz="2400" dirty="0" smtClean="0"/>
              <a:t> </a:t>
            </a:r>
          </a:p>
          <a:p>
            <a:r>
              <a:rPr lang="en-US" sz="2400" dirty="0" smtClean="0"/>
              <a:t> </a:t>
            </a:r>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Reading and Notating Music</a:t>
            </a:r>
          </a:p>
          <a:p>
            <a:r>
              <a:rPr lang="en-US" sz="2400" dirty="0">
                <a:solidFill>
                  <a:prstClr val="black"/>
                </a:solidFill>
              </a:rPr>
              <a:t>	</a:t>
            </a:r>
            <a:r>
              <a:rPr lang="en-US" sz="2400" dirty="0" smtClean="0">
                <a:solidFill>
                  <a:prstClr val="black"/>
                </a:solidFill>
              </a:rPr>
              <a:t>			Creating </a:t>
            </a:r>
            <a:r>
              <a:rPr lang="en-US" sz="2400" dirty="0">
                <a:solidFill>
                  <a:prstClr val="black"/>
                </a:solidFill>
              </a:rPr>
              <a:t>Music </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64237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ustom 2">
      <a:dk1>
        <a:sysClr val="windowText" lastClr="000000"/>
      </a:dk1>
      <a:lt1>
        <a:sysClr val="window" lastClr="FFFFFF"/>
      </a:lt1>
      <a:dk2>
        <a:srgbClr val="242852"/>
      </a:dk2>
      <a:lt2>
        <a:srgbClr val="ACCBF9"/>
      </a:lt2>
      <a:accent1>
        <a:srgbClr val="70369A"/>
      </a:accent1>
      <a:accent2>
        <a:srgbClr val="4A2467"/>
      </a:accent2>
      <a:accent3>
        <a:srgbClr val="BE98DB"/>
      </a:accent3>
      <a:accent4>
        <a:srgbClr val="E9DCF3"/>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97</TotalTime>
  <Words>451</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Aharoni</vt:lpstr>
      <vt:lpstr>Arial</vt:lpstr>
      <vt:lpstr>Calibri</vt:lpstr>
      <vt:lpstr>Comic Sans MS</vt:lpstr>
      <vt:lpstr>Trebuchet MS</vt:lpstr>
      <vt:lpstr>Wingdings 3</vt:lpstr>
      <vt:lpstr>Facet</vt:lpstr>
      <vt:lpstr>PowerPoint Presentation</vt:lpstr>
      <vt:lpstr>PowerPoint Presentation</vt:lpstr>
      <vt:lpstr>PowerPoint Presentation</vt:lpstr>
      <vt:lpstr>PowerPoint Presentation</vt:lpstr>
    </vt:vector>
  </TitlesOfParts>
  <Company>MCPS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Bishop-bryant, Melissa L</dc:creator>
  <cp:lastModifiedBy>Bishop-bryant, Melissa L</cp:lastModifiedBy>
  <cp:revision>12</cp:revision>
  <cp:lastPrinted>2014-09-24T12:39:36Z</cp:lastPrinted>
  <dcterms:created xsi:type="dcterms:W3CDTF">2014-09-05T19:33:28Z</dcterms:created>
  <dcterms:modified xsi:type="dcterms:W3CDTF">2014-09-24T12:45:47Z</dcterms:modified>
</cp:coreProperties>
</file>