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6"/>
  </p:handoutMasterIdLst>
  <p:sldIdLst>
    <p:sldId id="258" r:id="rId2"/>
    <p:sldId id="260" r:id="rId3"/>
    <p:sldId id="261" r:id="rId4"/>
    <p:sldId id="262" r:id="rId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6E9D045-E2CB-40D7-9B68-F6F12A8C10C4}" type="datetimeFigureOut">
              <a:rPr lang="en-US" smtClean="0"/>
              <a:t>9/24/2014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3378791-ECF9-40F6-AE0A-C056B7235211}" type="slidenum">
              <a:rPr lang="en-US" smtClean="0"/>
              <a:t>‹#›</a:t>
            </a:fld>
            <a:endParaRPr lang="en-US"/>
          </a:p>
        </p:txBody>
      </p:sp>
    </p:spTree>
    <p:extLst>
      <p:ext uri="{BB962C8B-B14F-4D97-AF65-F5344CB8AC3E}">
        <p14:creationId xmlns:p14="http://schemas.microsoft.com/office/powerpoint/2010/main" val="167698570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3199079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730136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530279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27266695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62485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3553332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27278631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3576885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2820405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9/24/2014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1385261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AAAB5F5-0727-4073-8E82-76481060D936}" type="datetimeFigureOut">
              <a:rPr lang="en-US" smtClean="0"/>
              <a:t>9/24/2014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2625769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AAB5F5-0727-4073-8E82-76481060D936}" type="datetimeFigureOut">
              <a:rPr lang="en-US" smtClean="0"/>
              <a:t>9/24/2014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4069529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AAAB5F5-0727-4073-8E82-76481060D936}" type="datetimeFigureOut">
              <a:rPr lang="en-US" smtClean="0"/>
              <a:t>9/24/2014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1733735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AAB5F5-0727-4073-8E82-76481060D936}" type="datetimeFigureOut">
              <a:rPr lang="en-US" smtClean="0"/>
              <a:t>9/24/2014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619204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AAB5F5-0727-4073-8E82-76481060D936}" type="datetimeFigureOut">
              <a:rPr lang="en-US" smtClean="0"/>
              <a:t>9/24/2014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945171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AAB5F5-0727-4073-8E82-76481060D936}" type="datetimeFigureOut">
              <a:rPr lang="en-US" smtClean="0"/>
              <a:t>9/24/2014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135913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AAAB5F5-0727-4073-8E82-76481060D936}" type="datetimeFigureOut">
              <a:rPr lang="en-US" smtClean="0"/>
              <a:t>9/24/2014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62B749F-2F79-4AB3-A097-D2B283CB7010}" type="slidenum">
              <a:rPr lang="en-US" smtClean="0"/>
              <a:t>‹#›</a:t>
            </a:fld>
            <a:endParaRPr lang="en-US"/>
          </a:p>
        </p:txBody>
      </p:sp>
    </p:spTree>
    <p:extLst>
      <p:ext uri="{BB962C8B-B14F-4D97-AF65-F5344CB8AC3E}">
        <p14:creationId xmlns:p14="http://schemas.microsoft.com/office/powerpoint/2010/main" val="36474642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114" y="391885"/>
            <a:ext cx="11821886" cy="6093976"/>
          </a:xfrm>
          <a:prstGeom prst="rect">
            <a:avLst/>
          </a:prstGeom>
          <a:noFill/>
        </p:spPr>
        <p:txBody>
          <a:bodyPr wrap="square" rtlCol="0">
            <a:spAutoFit/>
          </a:bodyPr>
          <a:lstStyle/>
          <a:p>
            <a:r>
              <a:rPr lang="en-US" sz="5400" dirty="0" smtClean="0">
                <a:latin typeface="Comic Sans MS" panose="030F0702030302020204" pitchFamily="66" charset="0"/>
                <a:cs typeface="Aharoni" panose="02010803020104030203" pitchFamily="2" charset="-79"/>
              </a:rPr>
              <a:t>2nd grade </a:t>
            </a:r>
            <a:r>
              <a:rPr lang="en-US" sz="5400" dirty="0" smtClean="0">
                <a:latin typeface="Comic Sans MS" panose="030F0702030302020204" pitchFamily="66" charset="0"/>
                <a:cs typeface="Aharoni" panose="02010803020104030203" pitchFamily="2" charset="-79"/>
              </a:rPr>
              <a:t>music - Marking </a:t>
            </a:r>
            <a:r>
              <a:rPr lang="en-US" sz="5400" dirty="0" smtClean="0">
                <a:latin typeface="Comic Sans MS" panose="030F0702030302020204" pitchFamily="66" charset="0"/>
                <a:cs typeface="Aharoni" panose="02010803020104030203" pitchFamily="2" charset="-79"/>
              </a:rPr>
              <a:t>Period 1</a:t>
            </a:r>
            <a:endParaRPr lang="en-US" sz="5400" dirty="0">
              <a:latin typeface="Comic Sans MS" panose="030F0702030302020204" pitchFamily="66" charset="0"/>
              <a:cs typeface="Aharoni" panose="02010803020104030203" pitchFamily="2" charset="-79"/>
            </a:endParaRPr>
          </a:p>
          <a:p>
            <a:endParaRPr lang="en-US" sz="2400" dirty="0"/>
          </a:p>
          <a:p>
            <a:r>
              <a:rPr lang="en-US" sz="2400" dirty="0"/>
              <a:t> During Marking Period 1, students practice identifying and describing the classification of classroom and orchestral instruments according to methods of sound production. They collaborate with others to classify classroom instruments into categories such as woods, metals, shakers and </a:t>
            </a:r>
            <a:r>
              <a:rPr lang="en-US" sz="2400" dirty="0" smtClean="0"/>
              <a:t>scrapers, </a:t>
            </a:r>
            <a:r>
              <a:rPr lang="en-US" sz="2400" dirty="0"/>
              <a:t>and drums and describe the various tone colors of each group. Orchestral instruments are classified in four families – woodwinds, strings, brass, and percussion. Students study the ways in which sound is produced on these instruments and use these qualities to classify them. Second graders are also asked to sing an expanded range of pitches with appropriate vocal technique and to sing a variety of songs and tonal patterns in tune. Students strive to improve their singing of various genres including </a:t>
            </a:r>
            <a:r>
              <a:rPr lang="en-US" sz="2400" dirty="0" smtClean="0"/>
              <a:t>singing </a:t>
            </a:r>
            <a:r>
              <a:rPr lang="en-US" sz="2400" dirty="0"/>
              <a:t>games. </a:t>
            </a:r>
          </a:p>
          <a:p>
            <a:r>
              <a:rPr lang="en-US" sz="2400" dirty="0" smtClean="0"/>
              <a:t>Measurement Topics:  	Analyzing and Responding to Music</a:t>
            </a:r>
          </a:p>
          <a:p>
            <a:r>
              <a:rPr lang="en-US" sz="2400" dirty="0"/>
              <a:t>	</a:t>
            </a:r>
            <a:r>
              <a:rPr lang="en-US" sz="2400" dirty="0" smtClean="0"/>
              <a:t>			Performing Music </a:t>
            </a:r>
            <a:endParaRPr lang="en-US" sz="2400" dirty="0">
              <a:latin typeface="Comic Sans MS" panose="030F0702030302020204" pitchFamily="66" charset="0"/>
              <a:cs typeface="Aharoni" panose="02010803020104030203" pitchFamily="2" charset="-79"/>
            </a:endParaRPr>
          </a:p>
        </p:txBody>
      </p:sp>
    </p:spTree>
    <p:extLst>
      <p:ext uri="{BB962C8B-B14F-4D97-AF65-F5344CB8AC3E}">
        <p14:creationId xmlns:p14="http://schemas.microsoft.com/office/powerpoint/2010/main" val="13429490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114" y="391885"/>
            <a:ext cx="11495315" cy="4985980"/>
          </a:xfrm>
          <a:prstGeom prst="rect">
            <a:avLst/>
          </a:prstGeom>
          <a:noFill/>
        </p:spPr>
        <p:txBody>
          <a:bodyPr wrap="square" rtlCol="0">
            <a:spAutoFit/>
          </a:bodyPr>
          <a:lstStyle/>
          <a:p>
            <a:r>
              <a:rPr lang="en-US" sz="5400" dirty="0" smtClean="0">
                <a:solidFill>
                  <a:prstClr val="black"/>
                </a:solidFill>
                <a:latin typeface="Comic Sans MS" panose="030F0702030302020204" pitchFamily="66" charset="0"/>
                <a:cs typeface="Aharoni" panose="02010803020104030203" pitchFamily="2" charset="-79"/>
              </a:rPr>
              <a:t>2nd </a:t>
            </a:r>
            <a:r>
              <a:rPr lang="en-US" sz="5400" dirty="0">
                <a:solidFill>
                  <a:prstClr val="black"/>
                </a:solidFill>
                <a:latin typeface="Comic Sans MS" panose="030F0702030302020204" pitchFamily="66" charset="0"/>
                <a:cs typeface="Aharoni" panose="02010803020104030203" pitchFamily="2" charset="-79"/>
              </a:rPr>
              <a:t>grade </a:t>
            </a:r>
            <a:r>
              <a:rPr lang="en-US" sz="5400" dirty="0" smtClean="0">
                <a:solidFill>
                  <a:prstClr val="black"/>
                </a:solidFill>
                <a:latin typeface="Comic Sans MS" panose="030F0702030302020204" pitchFamily="66" charset="0"/>
                <a:cs typeface="Aharoni" panose="02010803020104030203" pitchFamily="2" charset="-79"/>
              </a:rPr>
              <a:t>music - Marking </a:t>
            </a:r>
            <a:r>
              <a:rPr lang="en-US" sz="5400" dirty="0">
                <a:solidFill>
                  <a:prstClr val="black"/>
                </a:solidFill>
                <a:latin typeface="Comic Sans MS" panose="030F0702030302020204" pitchFamily="66" charset="0"/>
                <a:cs typeface="Aharoni" panose="02010803020104030203" pitchFamily="2" charset="-79"/>
              </a:rPr>
              <a:t>Period </a:t>
            </a:r>
            <a:r>
              <a:rPr lang="en-US" sz="5400" dirty="0" smtClean="0">
                <a:solidFill>
                  <a:prstClr val="black"/>
                </a:solidFill>
                <a:latin typeface="Comic Sans MS" panose="030F0702030302020204" pitchFamily="66" charset="0"/>
                <a:cs typeface="Aharoni" panose="02010803020104030203" pitchFamily="2" charset="-79"/>
              </a:rPr>
              <a:t>2</a:t>
            </a:r>
            <a:endParaRPr lang="en-US" sz="5400" dirty="0">
              <a:solidFill>
                <a:prstClr val="black"/>
              </a:solidFill>
              <a:latin typeface="Comic Sans MS" panose="030F0702030302020204" pitchFamily="66" charset="0"/>
              <a:cs typeface="Aharoni" panose="02010803020104030203" pitchFamily="2" charset="-79"/>
            </a:endParaRPr>
          </a:p>
          <a:p>
            <a:endParaRPr lang="en-US" sz="2400" dirty="0">
              <a:solidFill>
                <a:prstClr val="black"/>
              </a:solidFill>
            </a:endParaRPr>
          </a:p>
          <a:p>
            <a:r>
              <a:rPr lang="en-US" sz="2400" dirty="0">
                <a:solidFill>
                  <a:prstClr val="black"/>
                </a:solidFill>
              </a:rPr>
              <a:t>During Marking Period 2, second graders perform songs and dances from a variety of historical periods and world </a:t>
            </a:r>
            <a:r>
              <a:rPr lang="en-US" sz="2400" dirty="0" smtClean="0">
                <a:solidFill>
                  <a:prstClr val="black"/>
                </a:solidFill>
              </a:rPr>
              <a:t>cultures. </a:t>
            </a:r>
            <a:r>
              <a:rPr lang="en-US" sz="2400" dirty="0">
                <a:solidFill>
                  <a:prstClr val="black"/>
                </a:solidFill>
              </a:rPr>
              <a:t>This includes performing sequences of movement in </a:t>
            </a:r>
            <a:r>
              <a:rPr lang="en-US" sz="2400" dirty="0" smtClean="0">
                <a:solidFill>
                  <a:prstClr val="black"/>
                </a:solidFill>
              </a:rPr>
              <a:t>singing </a:t>
            </a:r>
            <a:r>
              <a:rPr lang="en-US" sz="2400" dirty="0">
                <a:solidFill>
                  <a:prstClr val="black"/>
                </a:solidFill>
              </a:rPr>
              <a:t>games and dances. </a:t>
            </a:r>
            <a:r>
              <a:rPr lang="en-US" sz="2400" dirty="0" smtClean="0">
                <a:solidFill>
                  <a:prstClr val="black"/>
                </a:solidFill>
              </a:rPr>
              <a:t>Using </a:t>
            </a:r>
            <a:r>
              <a:rPr lang="en-US" sz="2400" dirty="0">
                <a:solidFill>
                  <a:prstClr val="black"/>
                </a:solidFill>
              </a:rPr>
              <a:t>classroom instruments, students perform a </a:t>
            </a:r>
            <a:r>
              <a:rPr lang="en-US" sz="2400" dirty="0" err="1">
                <a:solidFill>
                  <a:prstClr val="black"/>
                </a:solidFill>
              </a:rPr>
              <a:t>bordun</a:t>
            </a:r>
            <a:r>
              <a:rPr lang="en-US" sz="2400" dirty="0">
                <a:solidFill>
                  <a:prstClr val="black"/>
                </a:solidFill>
              </a:rPr>
              <a:t> to accompany a </a:t>
            </a:r>
            <a:r>
              <a:rPr lang="en-US" sz="2400" dirty="0" smtClean="0">
                <a:solidFill>
                  <a:prstClr val="black"/>
                </a:solidFill>
              </a:rPr>
              <a:t>given </a:t>
            </a:r>
            <a:r>
              <a:rPr lang="en-US" sz="2400" dirty="0">
                <a:solidFill>
                  <a:prstClr val="black"/>
                </a:solidFill>
              </a:rPr>
              <a:t>melody. Second graders are introduced to half notes and rests and use metacognition to practice reading simple </a:t>
            </a:r>
          </a:p>
          <a:p>
            <a:r>
              <a:rPr lang="en-US" sz="2400" dirty="0">
                <a:solidFill>
                  <a:prstClr val="black"/>
                </a:solidFill>
              </a:rPr>
              <a:t>rhythm patterns and other musical symbols. They also read and perform an expanded range of pitches including do, re, </a:t>
            </a:r>
            <a:r>
              <a:rPr lang="en-US" sz="2400" dirty="0" smtClean="0">
                <a:solidFill>
                  <a:prstClr val="black"/>
                </a:solidFill>
              </a:rPr>
              <a:t>and </a:t>
            </a:r>
            <a:r>
              <a:rPr lang="en-US" sz="2400" dirty="0">
                <a:solidFill>
                  <a:prstClr val="black"/>
                </a:solidFill>
              </a:rPr>
              <a:t>la. </a:t>
            </a:r>
            <a:endParaRPr lang="en-US" sz="2400" dirty="0" smtClean="0">
              <a:solidFill>
                <a:prstClr val="black"/>
              </a:solidFill>
            </a:endParaRPr>
          </a:p>
          <a:p>
            <a:endParaRPr lang="en-US" sz="2400" dirty="0">
              <a:solidFill>
                <a:prstClr val="black"/>
              </a:solidFill>
            </a:endParaRPr>
          </a:p>
          <a:p>
            <a:r>
              <a:rPr lang="en-US" sz="2400" dirty="0" smtClean="0">
                <a:solidFill>
                  <a:prstClr val="black"/>
                </a:solidFill>
              </a:rPr>
              <a:t>Measurement </a:t>
            </a:r>
            <a:r>
              <a:rPr lang="en-US" sz="2400" dirty="0">
                <a:solidFill>
                  <a:prstClr val="black"/>
                </a:solidFill>
              </a:rPr>
              <a:t>Topics:  </a:t>
            </a:r>
            <a:r>
              <a:rPr lang="en-US" sz="2400" dirty="0" smtClean="0">
                <a:solidFill>
                  <a:prstClr val="black"/>
                </a:solidFill>
              </a:rPr>
              <a:t>	Analyzing </a:t>
            </a:r>
            <a:r>
              <a:rPr lang="en-US" sz="2400" dirty="0">
                <a:solidFill>
                  <a:prstClr val="black"/>
                </a:solidFill>
              </a:rPr>
              <a:t>and Responding to </a:t>
            </a:r>
            <a:r>
              <a:rPr lang="en-US" sz="2400" dirty="0" smtClean="0">
                <a:solidFill>
                  <a:prstClr val="black"/>
                </a:solidFill>
              </a:rPr>
              <a:t>Music</a:t>
            </a:r>
          </a:p>
          <a:p>
            <a:r>
              <a:rPr lang="en-US" sz="2400" dirty="0">
                <a:solidFill>
                  <a:prstClr val="black"/>
                </a:solidFill>
              </a:rPr>
              <a:t>	</a:t>
            </a:r>
            <a:r>
              <a:rPr lang="en-US" sz="2400" dirty="0" smtClean="0">
                <a:solidFill>
                  <a:prstClr val="black"/>
                </a:solidFill>
              </a:rPr>
              <a:t>			Performing </a:t>
            </a:r>
            <a:r>
              <a:rPr lang="en-US" sz="2400" dirty="0">
                <a:solidFill>
                  <a:prstClr val="black"/>
                </a:solidFill>
              </a:rPr>
              <a:t>Music </a:t>
            </a:r>
            <a:endParaRPr lang="en-US" sz="2400" dirty="0">
              <a:solidFill>
                <a:prstClr val="black"/>
              </a:solidFill>
              <a:latin typeface="Comic Sans MS" panose="030F0702030302020204" pitchFamily="66" charset="0"/>
              <a:cs typeface="Aharoni" panose="02010803020104030203" pitchFamily="2" charset="-79"/>
            </a:endParaRPr>
          </a:p>
        </p:txBody>
      </p:sp>
    </p:spTree>
    <p:extLst>
      <p:ext uri="{BB962C8B-B14F-4D97-AF65-F5344CB8AC3E}">
        <p14:creationId xmlns:p14="http://schemas.microsoft.com/office/powerpoint/2010/main" val="34894412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114" y="391885"/>
            <a:ext cx="11495315" cy="4985980"/>
          </a:xfrm>
          <a:prstGeom prst="rect">
            <a:avLst/>
          </a:prstGeom>
          <a:noFill/>
        </p:spPr>
        <p:txBody>
          <a:bodyPr wrap="square" rtlCol="0">
            <a:spAutoFit/>
          </a:bodyPr>
          <a:lstStyle/>
          <a:p>
            <a:r>
              <a:rPr lang="en-US" sz="5400" dirty="0" smtClean="0">
                <a:solidFill>
                  <a:prstClr val="black"/>
                </a:solidFill>
                <a:latin typeface="Comic Sans MS" panose="030F0702030302020204" pitchFamily="66" charset="0"/>
                <a:cs typeface="Aharoni" panose="02010803020104030203" pitchFamily="2" charset="-79"/>
              </a:rPr>
              <a:t>2nd </a:t>
            </a:r>
            <a:r>
              <a:rPr lang="en-US" sz="5400" dirty="0">
                <a:solidFill>
                  <a:prstClr val="black"/>
                </a:solidFill>
                <a:latin typeface="Comic Sans MS" panose="030F0702030302020204" pitchFamily="66" charset="0"/>
                <a:cs typeface="Aharoni" panose="02010803020104030203" pitchFamily="2" charset="-79"/>
              </a:rPr>
              <a:t>grade </a:t>
            </a:r>
            <a:r>
              <a:rPr lang="en-US" sz="5400" dirty="0" smtClean="0">
                <a:solidFill>
                  <a:prstClr val="black"/>
                </a:solidFill>
                <a:latin typeface="Comic Sans MS" panose="030F0702030302020204" pitchFamily="66" charset="0"/>
                <a:cs typeface="Aharoni" panose="02010803020104030203" pitchFamily="2" charset="-79"/>
              </a:rPr>
              <a:t>music - Marking </a:t>
            </a:r>
            <a:r>
              <a:rPr lang="en-US" sz="5400" dirty="0">
                <a:solidFill>
                  <a:prstClr val="black"/>
                </a:solidFill>
                <a:latin typeface="Comic Sans MS" panose="030F0702030302020204" pitchFamily="66" charset="0"/>
                <a:cs typeface="Aharoni" panose="02010803020104030203" pitchFamily="2" charset="-79"/>
              </a:rPr>
              <a:t>Period 3</a:t>
            </a:r>
          </a:p>
          <a:p>
            <a:endParaRPr lang="en-US" sz="2400" dirty="0">
              <a:solidFill>
                <a:prstClr val="black"/>
              </a:solidFill>
            </a:endParaRPr>
          </a:p>
          <a:p>
            <a:r>
              <a:rPr lang="en-US" sz="2400" dirty="0">
                <a:solidFill>
                  <a:prstClr val="black"/>
                </a:solidFill>
              </a:rPr>
              <a:t> </a:t>
            </a:r>
            <a:endParaRPr lang="en-US" sz="2400" dirty="0"/>
          </a:p>
          <a:p>
            <a:r>
              <a:rPr lang="en-US" sz="2400" dirty="0"/>
              <a:t> During Marking Period 3, students read simple rhythm and pitch patterns and notate them using a five-line staff. They </a:t>
            </a:r>
          </a:p>
          <a:p>
            <a:r>
              <a:rPr lang="en-US" sz="2400" dirty="0"/>
              <a:t>analyze patterns of notes in spaces and around lines. As students learn more about jazz, they take intellectual risks to </a:t>
            </a:r>
          </a:p>
          <a:p>
            <a:r>
              <a:rPr lang="en-US" sz="2400" dirty="0"/>
              <a:t>experiment with improvisation. Students use instruments and the voice to improvise simple rhythmic and melodic phrases</a:t>
            </a:r>
            <a:r>
              <a:rPr lang="en-US" sz="2400" dirty="0" smtClean="0"/>
              <a:t>.</a:t>
            </a:r>
          </a:p>
          <a:p>
            <a:r>
              <a:rPr lang="en-US" sz="2400" dirty="0" smtClean="0"/>
              <a:t> </a:t>
            </a:r>
            <a:endParaRPr lang="en-US" sz="2400" dirty="0">
              <a:solidFill>
                <a:prstClr val="black"/>
              </a:solidFill>
            </a:endParaRPr>
          </a:p>
          <a:p>
            <a:r>
              <a:rPr lang="en-US" sz="2400" dirty="0">
                <a:solidFill>
                  <a:prstClr val="black"/>
                </a:solidFill>
              </a:rPr>
              <a:t>Measurement Topics:  </a:t>
            </a:r>
            <a:r>
              <a:rPr lang="en-US" sz="2400" dirty="0" smtClean="0">
                <a:solidFill>
                  <a:prstClr val="black"/>
                </a:solidFill>
              </a:rPr>
              <a:t>	</a:t>
            </a:r>
            <a:r>
              <a:rPr lang="en-US" sz="2400" dirty="0" smtClean="0">
                <a:solidFill>
                  <a:prstClr val="black"/>
                </a:solidFill>
              </a:rPr>
              <a:t>Creating Music</a:t>
            </a:r>
            <a:endParaRPr lang="en-US" sz="2400" dirty="0" smtClean="0">
              <a:solidFill>
                <a:prstClr val="black"/>
              </a:solidFill>
            </a:endParaRPr>
          </a:p>
          <a:p>
            <a:r>
              <a:rPr lang="en-US" sz="2400" dirty="0">
                <a:solidFill>
                  <a:prstClr val="black"/>
                </a:solidFill>
              </a:rPr>
              <a:t>	</a:t>
            </a:r>
            <a:r>
              <a:rPr lang="en-US" sz="2400" dirty="0" smtClean="0">
                <a:solidFill>
                  <a:prstClr val="black"/>
                </a:solidFill>
              </a:rPr>
              <a:t>			Reading and </a:t>
            </a:r>
            <a:r>
              <a:rPr lang="en-US" sz="2400" dirty="0" smtClean="0">
                <a:solidFill>
                  <a:prstClr val="black"/>
                </a:solidFill>
              </a:rPr>
              <a:t>Notating Music</a:t>
            </a:r>
            <a:endParaRPr lang="en-US" sz="2400" dirty="0">
              <a:solidFill>
                <a:prstClr val="black"/>
              </a:solidFill>
              <a:latin typeface="Comic Sans MS" panose="030F0702030302020204" pitchFamily="66" charset="0"/>
              <a:cs typeface="Aharoni" panose="02010803020104030203" pitchFamily="2" charset="-79"/>
            </a:endParaRPr>
          </a:p>
        </p:txBody>
      </p:sp>
    </p:spTree>
    <p:extLst>
      <p:ext uri="{BB962C8B-B14F-4D97-AF65-F5344CB8AC3E}">
        <p14:creationId xmlns:p14="http://schemas.microsoft.com/office/powerpoint/2010/main" val="16696471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114" y="391885"/>
            <a:ext cx="11495315" cy="5355312"/>
          </a:xfrm>
          <a:prstGeom prst="rect">
            <a:avLst/>
          </a:prstGeom>
          <a:noFill/>
        </p:spPr>
        <p:txBody>
          <a:bodyPr wrap="square" rtlCol="0">
            <a:spAutoFit/>
          </a:bodyPr>
          <a:lstStyle/>
          <a:p>
            <a:r>
              <a:rPr lang="en-US" sz="5400" dirty="0" smtClean="0">
                <a:solidFill>
                  <a:prstClr val="black"/>
                </a:solidFill>
                <a:latin typeface="Comic Sans MS" panose="030F0702030302020204" pitchFamily="66" charset="0"/>
                <a:cs typeface="Aharoni" panose="02010803020104030203" pitchFamily="2" charset="-79"/>
              </a:rPr>
              <a:t>2nd </a:t>
            </a:r>
            <a:r>
              <a:rPr lang="en-US" sz="5400" dirty="0">
                <a:solidFill>
                  <a:prstClr val="black"/>
                </a:solidFill>
                <a:latin typeface="Comic Sans MS" panose="030F0702030302020204" pitchFamily="66" charset="0"/>
                <a:cs typeface="Aharoni" panose="02010803020104030203" pitchFamily="2" charset="-79"/>
              </a:rPr>
              <a:t>grade </a:t>
            </a:r>
            <a:r>
              <a:rPr lang="en-US" sz="5400" dirty="0" smtClean="0">
                <a:solidFill>
                  <a:prstClr val="black"/>
                </a:solidFill>
                <a:latin typeface="Comic Sans MS" panose="030F0702030302020204" pitchFamily="66" charset="0"/>
                <a:cs typeface="Aharoni" panose="02010803020104030203" pitchFamily="2" charset="-79"/>
              </a:rPr>
              <a:t>music - Marking </a:t>
            </a:r>
            <a:r>
              <a:rPr lang="en-US" sz="5400" dirty="0">
                <a:solidFill>
                  <a:prstClr val="black"/>
                </a:solidFill>
                <a:latin typeface="Comic Sans MS" panose="030F0702030302020204" pitchFamily="66" charset="0"/>
                <a:cs typeface="Aharoni" panose="02010803020104030203" pitchFamily="2" charset="-79"/>
              </a:rPr>
              <a:t>Period </a:t>
            </a:r>
            <a:r>
              <a:rPr lang="en-US" sz="5400" dirty="0" smtClean="0">
                <a:solidFill>
                  <a:prstClr val="black"/>
                </a:solidFill>
                <a:latin typeface="Comic Sans MS" panose="030F0702030302020204" pitchFamily="66" charset="0"/>
                <a:cs typeface="Aharoni" panose="02010803020104030203" pitchFamily="2" charset="-79"/>
              </a:rPr>
              <a:t>4</a:t>
            </a:r>
            <a:endParaRPr lang="en-US" sz="5400" dirty="0">
              <a:solidFill>
                <a:prstClr val="black"/>
              </a:solidFill>
              <a:latin typeface="Comic Sans MS" panose="030F0702030302020204" pitchFamily="66" charset="0"/>
              <a:cs typeface="Aharoni" panose="02010803020104030203" pitchFamily="2" charset="-79"/>
            </a:endParaRPr>
          </a:p>
          <a:p>
            <a:endParaRPr lang="en-US" sz="2400" dirty="0">
              <a:solidFill>
                <a:prstClr val="black"/>
              </a:solidFill>
            </a:endParaRPr>
          </a:p>
          <a:p>
            <a:r>
              <a:rPr lang="en-US" sz="2400" dirty="0">
                <a:solidFill>
                  <a:prstClr val="black"/>
                </a:solidFill>
              </a:rPr>
              <a:t> </a:t>
            </a:r>
            <a:r>
              <a:rPr lang="en-US" sz="2400" dirty="0"/>
              <a:t>During Marking Period 4, second graders listen to and describe music that illustrates fast/slow, loud/soft, long/short, and </a:t>
            </a:r>
            <a:r>
              <a:rPr lang="en-US" sz="2400" dirty="0" smtClean="0"/>
              <a:t>high/low</a:t>
            </a:r>
            <a:r>
              <a:rPr lang="en-US" sz="2400" dirty="0"/>
              <a:t>. They learn musical terms such as lento, allegro, piano, and forte to describe these elements. Many of these </a:t>
            </a:r>
            <a:r>
              <a:rPr lang="en-US" sz="2400" dirty="0" smtClean="0"/>
              <a:t>contrasts </a:t>
            </a:r>
            <a:r>
              <a:rPr lang="en-US" sz="2400" dirty="0"/>
              <a:t>are presented in excerpts of music representing diverse styles, periods, and cultures. </a:t>
            </a:r>
            <a:r>
              <a:rPr lang="en-US" sz="2400" dirty="0" smtClean="0"/>
              <a:t>In </a:t>
            </a:r>
            <a:r>
              <a:rPr lang="en-US" sz="2400" dirty="0"/>
              <a:t>creating music, second graders </a:t>
            </a:r>
            <a:r>
              <a:rPr lang="en-US" sz="2400" dirty="0" smtClean="0"/>
              <a:t>compose </a:t>
            </a:r>
            <a:r>
              <a:rPr lang="en-US" sz="2400" dirty="0"/>
              <a:t>simple rhythm patterns and notate them using standard notation. Through effort, motivation, and </a:t>
            </a:r>
            <a:r>
              <a:rPr lang="en-US" sz="2400" dirty="0" smtClean="0"/>
              <a:t>persistence, students </a:t>
            </a:r>
            <a:r>
              <a:rPr lang="en-US" sz="2400" dirty="0"/>
              <a:t>are expected to sing an expanded range of pitches, tonal patterns, and songs in tune with appropriate vocal </a:t>
            </a:r>
            <a:r>
              <a:rPr lang="en-US" sz="2400" dirty="0" smtClean="0"/>
              <a:t>technique</a:t>
            </a:r>
            <a:r>
              <a:rPr lang="en-US" sz="2400" dirty="0"/>
              <a:t>. </a:t>
            </a:r>
            <a:endParaRPr lang="en-US" sz="2400" dirty="0" smtClean="0"/>
          </a:p>
          <a:p>
            <a:endParaRPr lang="en-US" sz="2400" dirty="0">
              <a:solidFill>
                <a:prstClr val="black"/>
              </a:solidFill>
            </a:endParaRPr>
          </a:p>
          <a:p>
            <a:r>
              <a:rPr lang="en-US" sz="2400" dirty="0">
                <a:solidFill>
                  <a:prstClr val="black"/>
                </a:solidFill>
              </a:rPr>
              <a:t>Measurement Topics:  </a:t>
            </a:r>
            <a:r>
              <a:rPr lang="en-US" sz="2400" dirty="0" smtClean="0">
                <a:solidFill>
                  <a:prstClr val="black"/>
                </a:solidFill>
              </a:rPr>
              <a:t>	</a:t>
            </a:r>
            <a:r>
              <a:rPr lang="en-US" sz="2400" dirty="0" smtClean="0">
                <a:solidFill>
                  <a:prstClr val="black"/>
                </a:solidFill>
              </a:rPr>
              <a:t>Analyzing and </a:t>
            </a:r>
            <a:r>
              <a:rPr lang="en-US" sz="2400" smtClean="0">
                <a:solidFill>
                  <a:prstClr val="black"/>
                </a:solidFill>
              </a:rPr>
              <a:t>Responding to Music</a:t>
            </a:r>
            <a:endParaRPr lang="en-US" sz="2400" dirty="0" smtClean="0">
              <a:solidFill>
                <a:prstClr val="black"/>
              </a:solidFill>
            </a:endParaRPr>
          </a:p>
          <a:p>
            <a:r>
              <a:rPr lang="en-US" sz="2400" dirty="0">
                <a:solidFill>
                  <a:prstClr val="black"/>
                </a:solidFill>
              </a:rPr>
              <a:t>	</a:t>
            </a:r>
            <a:r>
              <a:rPr lang="en-US" sz="2400" dirty="0" smtClean="0">
                <a:solidFill>
                  <a:prstClr val="black"/>
                </a:solidFill>
              </a:rPr>
              <a:t>			Creating </a:t>
            </a:r>
            <a:r>
              <a:rPr lang="en-US" sz="2400" dirty="0">
                <a:solidFill>
                  <a:prstClr val="black"/>
                </a:solidFill>
              </a:rPr>
              <a:t>Music </a:t>
            </a:r>
            <a:endParaRPr lang="en-US" sz="2400" dirty="0">
              <a:solidFill>
                <a:prstClr val="black"/>
              </a:solidFill>
              <a:latin typeface="Comic Sans MS" panose="030F0702030302020204" pitchFamily="66" charset="0"/>
              <a:cs typeface="Aharoni" panose="02010803020104030203" pitchFamily="2" charset="-79"/>
            </a:endParaRPr>
          </a:p>
        </p:txBody>
      </p:sp>
    </p:spTree>
    <p:extLst>
      <p:ext uri="{BB962C8B-B14F-4D97-AF65-F5344CB8AC3E}">
        <p14:creationId xmlns:p14="http://schemas.microsoft.com/office/powerpoint/2010/main" val="642370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84</TotalTime>
  <Words>438</Words>
  <Application>Microsoft Office PowerPoint</Application>
  <PresentationFormat>Widescreen</PresentationFormat>
  <Paragraphs>27</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Aharoni</vt:lpstr>
      <vt:lpstr>Arial</vt:lpstr>
      <vt:lpstr>Calibri</vt:lpstr>
      <vt:lpstr>Comic Sans MS</vt:lpstr>
      <vt:lpstr>Trebuchet MS</vt:lpstr>
      <vt:lpstr>Wingdings 3</vt:lpstr>
      <vt:lpstr>Facet</vt:lpstr>
      <vt:lpstr>PowerPoint Presentation</vt:lpstr>
      <vt:lpstr>PowerPoint Presentation</vt:lpstr>
      <vt:lpstr>PowerPoint Presentation</vt:lpstr>
      <vt:lpstr>PowerPoint Presentation</vt:lpstr>
    </vt:vector>
  </TitlesOfParts>
  <Company>MCPS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Bishop-bryant, Melissa L</dc:creator>
  <cp:lastModifiedBy>Bishop-bryant, Melissa L</cp:lastModifiedBy>
  <cp:revision>11</cp:revision>
  <cp:lastPrinted>2014-09-24T12:39:06Z</cp:lastPrinted>
  <dcterms:created xsi:type="dcterms:W3CDTF">2014-09-05T19:33:28Z</dcterms:created>
  <dcterms:modified xsi:type="dcterms:W3CDTF">2014-09-24T12:39:09Z</dcterms:modified>
</cp:coreProperties>
</file>