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8" r:id="rId2"/>
    <p:sldId id="260" r:id="rId3"/>
    <p:sldId id="261" r:id="rId4"/>
    <p:sldId id="262"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7" d="100"/>
          <a:sy n="77" d="100"/>
        </p:scale>
        <p:origin x="126" y="7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A47CB22-BCFB-46F0-8BD8-B045445AAFEE}" type="datetimeFigureOut">
              <a:rPr lang="en-US" smtClean="0"/>
              <a:t>10/18/2017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3DCF5A6-E439-4FC0-8B5D-3ABEA3154944}" type="slidenum">
              <a:rPr lang="en-US" smtClean="0"/>
              <a:t>‹#›</a:t>
            </a:fld>
            <a:endParaRPr lang="en-US"/>
          </a:p>
        </p:txBody>
      </p:sp>
    </p:spTree>
    <p:extLst>
      <p:ext uri="{BB962C8B-B14F-4D97-AF65-F5344CB8AC3E}">
        <p14:creationId xmlns:p14="http://schemas.microsoft.com/office/powerpoint/2010/main" val="30844048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199079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730136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530279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6669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2485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53332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727863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357688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82040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AAB5F5-0727-4073-8E82-76481060D936}"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852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2625769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AAB5F5-0727-4073-8E82-76481060D936}"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406952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AAB5F5-0727-4073-8E82-76481060D936}"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73373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AB5F5-0727-4073-8E82-76481060D936}"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61920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945171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AAB5F5-0727-4073-8E82-76481060D936}"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B749F-2F79-4AB3-A097-D2B283CB7010}" type="slidenum">
              <a:rPr lang="en-US" smtClean="0"/>
              <a:t>‹#›</a:t>
            </a:fld>
            <a:endParaRPr lang="en-US"/>
          </a:p>
        </p:txBody>
      </p:sp>
    </p:spTree>
    <p:extLst>
      <p:ext uri="{BB962C8B-B14F-4D97-AF65-F5344CB8AC3E}">
        <p14:creationId xmlns:p14="http://schemas.microsoft.com/office/powerpoint/2010/main" val="13591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AAAB5F5-0727-4073-8E82-76481060D936}" type="datetimeFigureOut">
              <a:rPr lang="en-US" smtClean="0"/>
              <a:t>10/18/2017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62B749F-2F79-4AB3-A097-D2B283CB7010}" type="slidenum">
              <a:rPr lang="en-US" smtClean="0"/>
              <a:t>‹#›</a:t>
            </a:fld>
            <a:endParaRPr lang="en-US"/>
          </a:p>
        </p:txBody>
      </p:sp>
    </p:spTree>
    <p:extLst>
      <p:ext uri="{BB962C8B-B14F-4D97-AF65-F5344CB8AC3E}">
        <p14:creationId xmlns:p14="http://schemas.microsoft.com/office/powerpoint/2010/main" val="36474642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821886" cy="5355312"/>
          </a:xfrm>
          <a:prstGeom prst="rect">
            <a:avLst/>
          </a:prstGeom>
          <a:noFill/>
        </p:spPr>
        <p:txBody>
          <a:bodyPr wrap="square" rtlCol="0">
            <a:spAutoFit/>
          </a:bodyPr>
          <a:lstStyle/>
          <a:p>
            <a:r>
              <a:rPr lang="en-US" sz="5400" dirty="0" smtClean="0">
                <a:latin typeface="Comic Sans MS" panose="030F0702030302020204" pitchFamily="66" charset="0"/>
                <a:cs typeface="Aharoni" panose="02010803020104030203" pitchFamily="2" charset="-79"/>
              </a:rPr>
              <a:t>3rd grade music - Marking Period 1</a:t>
            </a:r>
            <a:endParaRPr lang="en-US" sz="5400" dirty="0">
              <a:latin typeface="Comic Sans MS" panose="030F0702030302020204" pitchFamily="66" charset="0"/>
              <a:cs typeface="Aharoni" panose="02010803020104030203" pitchFamily="2" charset="-79"/>
            </a:endParaRPr>
          </a:p>
          <a:p>
            <a:endParaRPr lang="en-US" sz="2400" dirty="0"/>
          </a:p>
          <a:p>
            <a:r>
              <a:rPr lang="en-US" sz="2400" dirty="0"/>
              <a:t> During Marking Period 1, students focus on identifying musical forms containing contrast and repetition. Through this study, they identify various song forms including verse/refrain and cumulative. Many of the songs referenced are folk songs from the United States and other countries. Students also focus on performing an ostinato to support a given melody. They practice various Orff techniques as they learn new ostinato patterns. Students focus on analyzing and responding to music through analysis of musical form. They also perform music when using instruments to perform </a:t>
            </a:r>
            <a:r>
              <a:rPr lang="en-US" sz="2400" dirty="0" err="1"/>
              <a:t>ostinati</a:t>
            </a:r>
            <a:r>
              <a:rPr lang="en-US" sz="2400" dirty="0"/>
              <a:t> to accompany songs. </a:t>
            </a:r>
            <a:endParaRPr lang="en-US" sz="2400" dirty="0" smtClean="0"/>
          </a:p>
          <a:p>
            <a:endParaRPr lang="en-US" sz="2400" dirty="0"/>
          </a:p>
          <a:p>
            <a:r>
              <a:rPr lang="en-US" sz="2400" dirty="0" smtClean="0"/>
              <a:t>Measurement Topics:  	Responding to Music</a:t>
            </a:r>
          </a:p>
          <a:p>
            <a:r>
              <a:rPr lang="en-US" sz="2400" dirty="0"/>
              <a:t>	</a:t>
            </a:r>
            <a:r>
              <a:rPr lang="en-US" sz="2400" dirty="0" smtClean="0"/>
              <a:t>			Performing Music </a:t>
            </a:r>
            <a:endParaRPr lang="en-US" sz="2400" dirty="0">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342949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3rd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2</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During Marking Period 2, students focus on identifying meter in written musical examples. </a:t>
            </a:r>
            <a:r>
              <a:rPr lang="en-US" sz="2400" dirty="0" smtClean="0">
                <a:solidFill>
                  <a:prstClr val="black"/>
                </a:solidFill>
              </a:rPr>
              <a:t>  As </a:t>
            </a:r>
            <a:r>
              <a:rPr lang="en-US" sz="2400" dirty="0">
                <a:solidFill>
                  <a:prstClr val="black"/>
                </a:solidFill>
              </a:rPr>
              <a:t>part of this study, they practice drawing bar lines and </a:t>
            </a:r>
          </a:p>
          <a:p>
            <a:r>
              <a:rPr lang="en-US" sz="2400" dirty="0">
                <a:solidFill>
                  <a:prstClr val="black"/>
                </a:solidFill>
              </a:rPr>
              <a:t>writing meter signatures. Students also practice singing a varied repertoire of music with correct posture and relaxed tone </a:t>
            </a:r>
            <a:r>
              <a:rPr lang="en-US" sz="2400" dirty="0" smtClean="0">
                <a:solidFill>
                  <a:prstClr val="black"/>
                </a:solidFill>
              </a:rPr>
              <a:t> production</a:t>
            </a:r>
            <a:r>
              <a:rPr lang="en-US" sz="2400" dirty="0">
                <a:solidFill>
                  <a:prstClr val="black"/>
                </a:solidFill>
              </a:rPr>
              <a:t>. In particular, they work on singing independent parts in two-part rounds. Students focus on analyzing and </a:t>
            </a:r>
          </a:p>
          <a:p>
            <a:r>
              <a:rPr lang="en-US" sz="2400" dirty="0">
                <a:solidFill>
                  <a:prstClr val="black"/>
                </a:solidFill>
              </a:rPr>
              <a:t>responding to music through the study of meter. They also perform music with the voice.</a:t>
            </a:r>
            <a:endParaRPr lang="en-US" sz="2400" dirty="0"/>
          </a:p>
          <a:p>
            <a:r>
              <a:rPr lang="en-US" sz="2400" dirty="0"/>
              <a:t> </a:t>
            </a:r>
            <a:r>
              <a:rPr lang="en-US" sz="2400" dirty="0" smtClean="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smtClean="0"/>
              <a:t>Responding </a:t>
            </a:r>
            <a:r>
              <a:rPr lang="en-US" sz="2400" dirty="0"/>
              <a:t>to Music</a:t>
            </a:r>
          </a:p>
          <a:p>
            <a:r>
              <a:rPr lang="en-US" sz="2400" dirty="0" smtClean="0"/>
              <a:t>				Performing </a:t>
            </a:r>
            <a:r>
              <a:rPr lang="en-US" sz="2400" dirty="0"/>
              <a:t>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3489441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247317"/>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3rd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3</a:t>
            </a:r>
          </a:p>
          <a:p>
            <a:endParaRPr lang="en-US" sz="2400" dirty="0">
              <a:solidFill>
                <a:prstClr val="black"/>
              </a:solidFill>
            </a:endParaRPr>
          </a:p>
          <a:p>
            <a:r>
              <a:rPr lang="en-US" sz="2400" dirty="0">
                <a:solidFill>
                  <a:prstClr val="black"/>
                </a:solidFill>
              </a:rPr>
              <a:t> During Marking Period 3, s</a:t>
            </a:r>
            <a:r>
              <a:rPr lang="en-US" sz="2400" dirty="0" smtClean="0">
                <a:solidFill>
                  <a:prstClr val="black"/>
                </a:solidFill>
              </a:rPr>
              <a:t>tudents </a:t>
            </a:r>
            <a:r>
              <a:rPr lang="en-US" sz="2400" dirty="0">
                <a:solidFill>
                  <a:prstClr val="black"/>
                </a:solidFill>
              </a:rPr>
              <a:t>also focus on reading simple melodies and interpreting </a:t>
            </a:r>
            <a:r>
              <a:rPr lang="en-US" sz="2400" dirty="0" smtClean="0">
                <a:solidFill>
                  <a:prstClr val="black"/>
                </a:solidFill>
              </a:rPr>
              <a:t>music </a:t>
            </a:r>
            <a:r>
              <a:rPr lang="en-US" sz="2400" dirty="0">
                <a:solidFill>
                  <a:prstClr val="black"/>
                </a:solidFill>
              </a:rPr>
              <a:t>symbols to perform a song. Students focus on analyzing and responding to expressive qualities heard in music and </a:t>
            </a:r>
            <a:r>
              <a:rPr lang="en-US" sz="2400" dirty="0" smtClean="0">
                <a:solidFill>
                  <a:prstClr val="black"/>
                </a:solidFill>
              </a:rPr>
              <a:t>reading </a:t>
            </a:r>
            <a:r>
              <a:rPr lang="en-US" sz="2400" dirty="0">
                <a:solidFill>
                  <a:prstClr val="black"/>
                </a:solidFill>
              </a:rPr>
              <a:t>and notating simple pitch and rhythm patterns. </a:t>
            </a:r>
            <a:r>
              <a:rPr lang="en-US" sz="2400" dirty="0" smtClean="0">
                <a:solidFill>
                  <a:prstClr val="black"/>
                </a:solidFill>
              </a:rPr>
              <a:t> As part of this study, students will begin playing the soprano recorder.</a:t>
            </a:r>
            <a:endParaRPr lang="en-US" sz="2400" dirty="0">
              <a:solidFill>
                <a:prstClr val="black"/>
              </a:solidFill>
            </a:endParaRPr>
          </a:p>
          <a:p>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a:t>
            </a:r>
            <a:r>
              <a:rPr lang="en-US" sz="2400" dirty="0" smtClean="0"/>
              <a:t>Responding </a:t>
            </a:r>
            <a:r>
              <a:rPr lang="en-US" sz="2400" dirty="0"/>
              <a:t>to Music</a:t>
            </a:r>
          </a:p>
          <a:p>
            <a:r>
              <a:rPr lang="en-US" sz="2400" dirty="0" smtClean="0"/>
              <a:t>				Reading </a:t>
            </a:r>
            <a:r>
              <a:rPr lang="en-US" sz="2400" dirty="0"/>
              <a:t>and Notating Music</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1669647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114" y="391885"/>
            <a:ext cx="11495315" cy="4985980"/>
          </a:xfrm>
          <a:prstGeom prst="rect">
            <a:avLst/>
          </a:prstGeom>
          <a:noFill/>
        </p:spPr>
        <p:txBody>
          <a:bodyPr wrap="square" rtlCol="0">
            <a:spAutoFit/>
          </a:bodyPr>
          <a:lstStyle/>
          <a:p>
            <a:r>
              <a:rPr lang="en-US" sz="5400" dirty="0" smtClean="0">
                <a:solidFill>
                  <a:prstClr val="black"/>
                </a:solidFill>
                <a:latin typeface="Comic Sans MS" panose="030F0702030302020204" pitchFamily="66" charset="0"/>
                <a:cs typeface="Aharoni" panose="02010803020104030203" pitchFamily="2" charset="-79"/>
              </a:rPr>
              <a:t>3rd </a:t>
            </a:r>
            <a:r>
              <a:rPr lang="en-US" sz="5400" dirty="0">
                <a:solidFill>
                  <a:prstClr val="black"/>
                </a:solidFill>
                <a:latin typeface="Comic Sans MS" panose="030F0702030302020204" pitchFamily="66" charset="0"/>
                <a:cs typeface="Aharoni" panose="02010803020104030203" pitchFamily="2" charset="-79"/>
              </a:rPr>
              <a:t>grade </a:t>
            </a:r>
            <a:r>
              <a:rPr lang="en-US" sz="5400" dirty="0" smtClean="0">
                <a:solidFill>
                  <a:prstClr val="black"/>
                </a:solidFill>
                <a:latin typeface="Comic Sans MS" panose="030F0702030302020204" pitchFamily="66" charset="0"/>
                <a:cs typeface="Aharoni" panose="02010803020104030203" pitchFamily="2" charset="-79"/>
              </a:rPr>
              <a:t>music - Marking </a:t>
            </a:r>
            <a:r>
              <a:rPr lang="en-US" sz="5400" dirty="0">
                <a:solidFill>
                  <a:prstClr val="black"/>
                </a:solidFill>
                <a:latin typeface="Comic Sans MS" panose="030F0702030302020204" pitchFamily="66" charset="0"/>
                <a:cs typeface="Aharoni" panose="02010803020104030203" pitchFamily="2" charset="-79"/>
              </a:rPr>
              <a:t>Period </a:t>
            </a:r>
            <a:r>
              <a:rPr lang="en-US" sz="5400" dirty="0" smtClean="0">
                <a:solidFill>
                  <a:prstClr val="black"/>
                </a:solidFill>
                <a:latin typeface="Comic Sans MS" panose="030F0702030302020204" pitchFamily="66" charset="0"/>
                <a:cs typeface="Aharoni" panose="02010803020104030203" pitchFamily="2" charset="-79"/>
              </a:rPr>
              <a:t>4</a:t>
            </a:r>
            <a:endParaRPr lang="en-US" sz="5400" dirty="0">
              <a:solidFill>
                <a:prstClr val="black"/>
              </a:solidFill>
              <a:latin typeface="Comic Sans MS" panose="030F0702030302020204" pitchFamily="66" charset="0"/>
              <a:cs typeface="Aharoni" panose="02010803020104030203" pitchFamily="2" charset="-79"/>
            </a:endParaRPr>
          </a:p>
          <a:p>
            <a:endParaRPr lang="en-US" sz="2400" dirty="0">
              <a:solidFill>
                <a:prstClr val="black"/>
              </a:solidFill>
            </a:endParaRPr>
          </a:p>
          <a:p>
            <a:r>
              <a:rPr lang="en-US" sz="2400" dirty="0">
                <a:solidFill>
                  <a:prstClr val="black"/>
                </a:solidFill>
              </a:rPr>
              <a:t> During Marking Period 4, students practice notating simple rhythm patterns from dictation including quarter notes, quarter </a:t>
            </a:r>
            <a:r>
              <a:rPr lang="en-US" sz="2400" dirty="0" smtClean="0">
                <a:solidFill>
                  <a:prstClr val="black"/>
                </a:solidFill>
              </a:rPr>
              <a:t>rests</a:t>
            </a:r>
            <a:r>
              <a:rPr lang="en-US" sz="2400" dirty="0">
                <a:solidFill>
                  <a:prstClr val="black"/>
                </a:solidFill>
              </a:rPr>
              <a:t>, half notes, half rests, eighth notes, and dotted half notes. Students also learn about improvisation (particularly in </a:t>
            </a:r>
            <a:r>
              <a:rPr lang="en-US" sz="2400" dirty="0" smtClean="0">
                <a:solidFill>
                  <a:prstClr val="black"/>
                </a:solidFill>
              </a:rPr>
              <a:t>jazz</a:t>
            </a:r>
            <a:r>
              <a:rPr lang="en-US" sz="2400" dirty="0">
                <a:solidFill>
                  <a:prstClr val="black"/>
                </a:solidFill>
              </a:rPr>
              <a:t>) and practice improvising phrases with </a:t>
            </a:r>
            <a:r>
              <a:rPr lang="en-US" sz="2400">
                <a:solidFill>
                  <a:prstClr val="black"/>
                </a:solidFill>
              </a:rPr>
              <a:t>the </a:t>
            </a:r>
            <a:r>
              <a:rPr lang="en-US" sz="2400" smtClean="0">
                <a:solidFill>
                  <a:prstClr val="black"/>
                </a:solidFill>
              </a:rPr>
              <a:t>recorder that </a:t>
            </a:r>
            <a:r>
              <a:rPr lang="en-US" sz="2400" dirty="0">
                <a:solidFill>
                  <a:prstClr val="black"/>
                </a:solidFill>
              </a:rPr>
              <a:t>answer given melodic phrases in the same style. </a:t>
            </a:r>
            <a:r>
              <a:rPr lang="en-US" sz="2400" dirty="0" smtClean="0">
                <a:solidFill>
                  <a:prstClr val="black"/>
                </a:solidFill>
              </a:rPr>
              <a:t>  Students </a:t>
            </a:r>
            <a:r>
              <a:rPr lang="en-US" sz="2400" dirty="0">
                <a:solidFill>
                  <a:prstClr val="black"/>
                </a:solidFill>
              </a:rPr>
              <a:t>focus </a:t>
            </a:r>
            <a:r>
              <a:rPr lang="en-US" sz="2400" dirty="0" smtClean="0">
                <a:solidFill>
                  <a:prstClr val="black"/>
                </a:solidFill>
              </a:rPr>
              <a:t>on </a:t>
            </a:r>
            <a:r>
              <a:rPr lang="en-US" sz="2400" dirty="0">
                <a:solidFill>
                  <a:prstClr val="black"/>
                </a:solidFill>
              </a:rPr>
              <a:t>reading and notating simple rhythm and pitch patterns and creating music through improvisation.</a:t>
            </a:r>
            <a:endParaRPr lang="en-US" sz="2400" dirty="0"/>
          </a:p>
          <a:p>
            <a:r>
              <a:rPr lang="en-US" sz="2400" dirty="0"/>
              <a:t> </a:t>
            </a:r>
            <a:endParaRPr lang="en-US" sz="2400" dirty="0">
              <a:solidFill>
                <a:prstClr val="black"/>
              </a:solidFill>
            </a:endParaRPr>
          </a:p>
          <a:p>
            <a:r>
              <a:rPr lang="en-US" sz="2400" dirty="0">
                <a:solidFill>
                  <a:prstClr val="black"/>
                </a:solidFill>
              </a:rPr>
              <a:t>Measurement Topics:  </a:t>
            </a:r>
            <a:r>
              <a:rPr lang="en-US" sz="2400" dirty="0" smtClean="0">
                <a:solidFill>
                  <a:prstClr val="black"/>
                </a:solidFill>
              </a:rPr>
              <a:t>	Reading and Notating Music</a:t>
            </a:r>
          </a:p>
          <a:p>
            <a:r>
              <a:rPr lang="en-US" sz="2400" dirty="0">
                <a:solidFill>
                  <a:prstClr val="black"/>
                </a:solidFill>
              </a:rPr>
              <a:t>	</a:t>
            </a:r>
            <a:r>
              <a:rPr lang="en-US" sz="2400" dirty="0" smtClean="0">
                <a:solidFill>
                  <a:prstClr val="black"/>
                </a:solidFill>
              </a:rPr>
              <a:t>			Creating </a:t>
            </a:r>
            <a:r>
              <a:rPr lang="en-US" sz="2400" dirty="0">
                <a:solidFill>
                  <a:prstClr val="black"/>
                </a:solidFill>
              </a:rPr>
              <a:t>Music </a:t>
            </a:r>
            <a:endParaRPr lang="en-US" sz="2400" dirty="0">
              <a:solidFill>
                <a:prstClr val="black"/>
              </a:solidFill>
              <a:latin typeface="Comic Sans MS" panose="030F0702030302020204" pitchFamily="66" charset="0"/>
              <a:cs typeface="Aharoni" panose="02010803020104030203" pitchFamily="2" charset="-79"/>
            </a:endParaRPr>
          </a:p>
        </p:txBody>
      </p:sp>
    </p:spTree>
    <p:extLst>
      <p:ext uri="{BB962C8B-B14F-4D97-AF65-F5344CB8AC3E}">
        <p14:creationId xmlns:p14="http://schemas.microsoft.com/office/powerpoint/2010/main" val="642370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Custom 1">
      <a:dk1>
        <a:srgbClr val="000000"/>
      </a:dk1>
      <a:lt1>
        <a:sysClr val="window" lastClr="FFFFFF"/>
      </a:lt1>
      <a:dk2>
        <a:srgbClr val="637052"/>
      </a:dk2>
      <a:lt2>
        <a:srgbClr val="CCDDEA"/>
      </a:lt2>
      <a:accent1>
        <a:srgbClr val="00A500"/>
      </a:accent1>
      <a:accent2>
        <a:srgbClr val="92D050"/>
      </a:accent2>
      <a:accent3>
        <a:srgbClr val="00330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TotalTime>
  <Words>363</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Aharoni</vt: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vector>
  </TitlesOfParts>
  <Company>MCPS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Bishop-bryant, Melissa L</dc:creator>
  <cp:lastModifiedBy>Blank, Anita</cp:lastModifiedBy>
  <cp:revision>12</cp:revision>
  <cp:lastPrinted>2014-09-24T12:45:38Z</cp:lastPrinted>
  <dcterms:created xsi:type="dcterms:W3CDTF">2014-09-05T19:33:28Z</dcterms:created>
  <dcterms:modified xsi:type="dcterms:W3CDTF">2017-10-18T14:27:57Z</dcterms:modified>
</cp:coreProperties>
</file>