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8" r:id="rId2"/>
    <p:sldId id="260" r:id="rId3"/>
    <p:sldId id="261" r:id="rId4"/>
    <p:sldId id="262"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7" d="100"/>
          <a:sy n="77"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A08066B-D8E6-402A-93A0-68CA7164B39B}" type="datetimeFigureOut">
              <a:rPr lang="en-US" smtClean="0"/>
              <a:t>10/18/2017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2F227D8-CBFC-4FE6-AAD4-E9C443CDC7CF}" type="slidenum">
              <a:rPr lang="en-US" smtClean="0"/>
              <a:t>‹#›</a:t>
            </a:fld>
            <a:endParaRPr lang="en-US"/>
          </a:p>
        </p:txBody>
      </p:sp>
    </p:spTree>
    <p:extLst>
      <p:ext uri="{BB962C8B-B14F-4D97-AF65-F5344CB8AC3E}">
        <p14:creationId xmlns:p14="http://schemas.microsoft.com/office/powerpoint/2010/main" val="4340195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19907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730136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5302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666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2485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53332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786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7688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8204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8526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6257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AB5F5-0727-4073-8E82-76481060D936}" type="datetimeFigureOut">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406952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AB5F5-0727-4073-8E82-76481060D936}" type="datetimeFigureOut">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73373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AB5F5-0727-4073-8E82-76481060D936}" type="datetimeFigureOut">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61920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9451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591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AB5F5-0727-4073-8E82-76481060D936}" type="datetimeFigureOut">
              <a:rPr lang="en-US" smtClean="0"/>
              <a:t>10/18/2017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B749F-2F79-4AB3-A097-D2B283CB7010}" type="slidenum">
              <a:rPr lang="en-US" smtClean="0"/>
              <a:t>‹#›</a:t>
            </a:fld>
            <a:endParaRPr lang="en-US"/>
          </a:p>
        </p:txBody>
      </p:sp>
    </p:spTree>
    <p:extLst>
      <p:ext uri="{BB962C8B-B14F-4D97-AF65-F5344CB8AC3E}">
        <p14:creationId xmlns:p14="http://schemas.microsoft.com/office/powerpoint/2010/main" val="364746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616648"/>
          </a:xfrm>
          <a:prstGeom prst="rect">
            <a:avLst/>
          </a:prstGeom>
          <a:noFill/>
        </p:spPr>
        <p:txBody>
          <a:bodyPr wrap="square" rtlCol="0">
            <a:spAutoFit/>
          </a:bodyPr>
          <a:lstStyle/>
          <a:p>
            <a:r>
              <a:rPr lang="en-US" sz="5400" dirty="0">
                <a:latin typeface="Comic Sans MS" panose="030F0702030302020204" pitchFamily="66" charset="0"/>
                <a:cs typeface="Aharoni" panose="02010803020104030203" pitchFamily="2" charset="-79"/>
              </a:rPr>
              <a:t>4</a:t>
            </a:r>
            <a:r>
              <a:rPr lang="en-US" sz="5400" dirty="0" smtClean="0">
                <a:latin typeface="Comic Sans MS" panose="030F0702030302020204" pitchFamily="66" charset="0"/>
                <a:cs typeface="Aharoni" panose="02010803020104030203" pitchFamily="2" charset="-79"/>
              </a:rPr>
              <a:t>th grade music - Marking Period 1</a:t>
            </a:r>
            <a:endParaRPr lang="en-US" sz="5400" dirty="0">
              <a:latin typeface="Comic Sans MS" panose="030F0702030302020204" pitchFamily="66" charset="0"/>
              <a:cs typeface="Aharoni" panose="02010803020104030203" pitchFamily="2" charset="-79"/>
            </a:endParaRPr>
          </a:p>
          <a:p>
            <a:endParaRPr lang="en-US" sz="2400" dirty="0"/>
          </a:p>
          <a:p>
            <a:endParaRPr lang="en-US" sz="2400" dirty="0"/>
          </a:p>
          <a:p>
            <a:r>
              <a:rPr lang="en-US" sz="2400" dirty="0"/>
              <a:t> During Marking Period 1, students identify contrasting and repeating phrases within a given section of music by sight and sound. Students also practice performing rhythmic and melodic ostinatos while others sing or play contrasting parts. Building on their music reading skills from Grade 3, students read and perform all pitches of the diatonic scale. </a:t>
            </a:r>
            <a:endParaRPr lang="en-US" sz="2400" dirty="0" smtClean="0"/>
          </a:p>
          <a:p>
            <a:endParaRPr lang="en-US" sz="2400" dirty="0"/>
          </a:p>
          <a:p>
            <a:r>
              <a:rPr lang="en-US" sz="2400" dirty="0" smtClean="0"/>
              <a:t>Measurement Topics:  	Responding to Music</a:t>
            </a:r>
          </a:p>
          <a:p>
            <a:r>
              <a:rPr lang="en-US" sz="2400" dirty="0"/>
              <a:t>	</a:t>
            </a:r>
            <a:r>
              <a:rPr lang="en-US" sz="2400" dirty="0" smtClean="0"/>
              <a:t>			Performing Music </a:t>
            </a:r>
            <a:endParaRPr lang="en-US" sz="2400" dirty="0">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342949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5355312"/>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4th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2</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endParaRPr lang="en-US" sz="2400" dirty="0"/>
          </a:p>
          <a:p>
            <a:r>
              <a:rPr lang="en-US" sz="2400" dirty="0"/>
              <a:t> </a:t>
            </a:r>
          </a:p>
          <a:p>
            <a:r>
              <a:rPr lang="en-US" sz="2400" dirty="0"/>
              <a:t> During Marking Period 2, students focus on improving their singing by demonstrating variation of dynamics and tempi with proper breath management. They sing a variety of songs including three-part rounds. The focus on music reading continues from marking period one with an emphasis on solfege. Additionally, students learn more about expressive qualities of music and distinguish between major and minor modes. </a:t>
            </a:r>
            <a:endParaRPr lang="en-US" sz="2400" dirty="0" smtClean="0">
              <a:solidFill>
                <a:prstClr val="black"/>
              </a:solidFill>
            </a:endParaRPr>
          </a:p>
          <a:p>
            <a:endParaRPr lang="en-US" sz="2400" dirty="0" smtClean="0">
              <a:solidFill>
                <a:prstClr val="black"/>
              </a:solidFill>
            </a:endParaRPr>
          </a:p>
          <a:p>
            <a:r>
              <a:rPr lang="en-US" sz="2400" dirty="0" smtClean="0">
                <a:solidFill>
                  <a:prstClr val="black"/>
                </a:solidFill>
              </a:rPr>
              <a:t>Measurement </a:t>
            </a:r>
            <a:r>
              <a:rPr lang="en-US" sz="2400" dirty="0">
                <a:solidFill>
                  <a:prstClr val="black"/>
                </a:solidFill>
              </a:rPr>
              <a:t>Topics:  </a:t>
            </a:r>
            <a:r>
              <a:rPr lang="en-US" sz="2400" dirty="0" smtClean="0">
                <a:solidFill>
                  <a:prstClr val="black"/>
                </a:solidFill>
              </a:rPr>
              <a:t>	Reading and Notating Music</a:t>
            </a:r>
          </a:p>
          <a:p>
            <a:r>
              <a:rPr lang="en-US" sz="2400" dirty="0">
                <a:solidFill>
                  <a:prstClr val="black"/>
                </a:solidFill>
              </a:rPr>
              <a:t>	</a:t>
            </a:r>
            <a:r>
              <a:rPr lang="en-US" sz="2400" dirty="0" smtClean="0">
                <a:solidFill>
                  <a:prstClr val="black"/>
                </a:solidFill>
              </a:rPr>
              <a:t>			Performing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3489441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616648"/>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4th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3</a:t>
            </a:r>
          </a:p>
          <a:p>
            <a:endParaRPr lang="en-US" sz="2400" dirty="0">
              <a:solidFill>
                <a:prstClr val="black"/>
              </a:solidFill>
            </a:endParaRPr>
          </a:p>
          <a:p>
            <a:r>
              <a:rPr lang="en-US" sz="2400" dirty="0">
                <a:solidFill>
                  <a:prstClr val="black"/>
                </a:solidFill>
              </a:rPr>
              <a:t> </a:t>
            </a:r>
            <a:endParaRPr lang="en-US" dirty="0"/>
          </a:p>
          <a:p>
            <a:r>
              <a:rPr lang="en-US" sz="2400" dirty="0"/>
              <a:t> During Marking Period 3, students use music vocabulary to describe examples of music that represent musical styles and traditions form various historical periods and world cultures. Notating rhythmic phrases from dictation is another focus of this marking period. In addition, students perform spirituals and explain their use and significance. </a:t>
            </a:r>
            <a:endParaRPr lang="en-US" sz="2400" dirty="0" smtClean="0"/>
          </a:p>
          <a:p>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Responding </a:t>
            </a:r>
            <a:r>
              <a:rPr lang="en-US" sz="2400" dirty="0">
                <a:solidFill>
                  <a:prstClr val="black"/>
                </a:solidFill>
              </a:rPr>
              <a:t>to </a:t>
            </a:r>
            <a:r>
              <a:rPr lang="en-US" sz="2400" dirty="0" smtClean="0">
                <a:solidFill>
                  <a:prstClr val="black"/>
                </a:solidFill>
              </a:rPr>
              <a:t>Music</a:t>
            </a:r>
          </a:p>
          <a:p>
            <a:r>
              <a:rPr lang="en-US" sz="2400" dirty="0">
                <a:solidFill>
                  <a:prstClr val="black"/>
                </a:solidFill>
              </a:rPr>
              <a:t>	</a:t>
            </a:r>
            <a:r>
              <a:rPr lang="en-US" sz="2400" dirty="0" smtClean="0">
                <a:solidFill>
                  <a:prstClr val="black"/>
                </a:solidFill>
              </a:rPr>
              <a:t>			Reading and Notating Music</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66964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5724644"/>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4th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4</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a:t>
            </a:r>
            <a:endParaRPr lang="en-US" sz="2400" dirty="0"/>
          </a:p>
          <a:p>
            <a:endParaRPr lang="en-US" sz="2400" dirty="0"/>
          </a:p>
          <a:p>
            <a:r>
              <a:rPr lang="en-US" sz="2400" dirty="0"/>
              <a:t> During Marking Period 4, students practice composing and notating simple melodies based on given rhythms. They learn compositional techniques and practice ways to organize their ideas and notate them on the treble staff. These tasks encourage the thinking and academic success skills of flexibility and intellectual risk taking – the focus of this marking period. In addition, students practice conducting music in meter of three and four. Students study </a:t>
            </a:r>
            <a:r>
              <a:rPr lang="en-US" sz="2400" dirty="0" smtClean="0"/>
              <a:t>conducting </a:t>
            </a:r>
            <a:r>
              <a:rPr lang="en-US" sz="2400" dirty="0"/>
              <a:t>techniques that convey expressive qualities. </a:t>
            </a:r>
            <a:endParaRPr lang="en-US" sz="2400" dirty="0" smtClean="0"/>
          </a:p>
          <a:p>
            <a:endParaRPr lang="en-US" sz="2400" dirty="0">
              <a:solidFill>
                <a:prstClr val="black"/>
              </a:solidFill>
            </a:endParaRPr>
          </a:p>
          <a:p>
            <a:r>
              <a:rPr lang="en-US" sz="2400" dirty="0">
                <a:solidFill>
                  <a:prstClr val="black"/>
                </a:solidFill>
              </a:rPr>
              <a:t>Measurement Topics:  </a:t>
            </a:r>
            <a:r>
              <a:rPr lang="en-US" sz="2400" smtClean="0">
                <a:solidFill>
                  <a:prstClr val="black"/>
                </a:solidFill>
              </a:rPr>
              <a:t>	Responding </a:t>
            </a:r>
            <a:r>
              <a:rPr lang="en-US" sz="2400" dirty="0" smtClean="0">
                <a:solidFill>
                  <a:prstClr val="black"/>
                </a:solidFill>
              </a:rPr>
              <a:t>to Music</a:t>
            </a:r>
          </a:p>
          <a:p>
            <a:r>
              <a:rPr lang="en-US" sz="2400" dirty="0">
                <a:solidFill>
                  <a:prstClr val="black"/>
                </a:solidFill>
              </a:rPr>
              <a:t>	</a:t>
            </a:r>
            <a:r>
              <a:rPr lang="en-US" sz="2400" dirty="0" smtClean="0">
                <a:solidFill>
                  <a:prstClr val="black"/>
                </a:solidFill>
              </a:rPr>
              <a:t>			Creating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64237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105</TotalTime>
  <Words>310</Words>
  <Application>Microsoft Office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vector>
  </TitlesOfParts>
  <Company>MCPS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Bishop-bryant, Melissa L</dc:creator>
  <cp:lastModifiedBy>Blank, Anita</cp:lastModifiedBy>
  <cp:revision>10</cp:revision>
  <cp:lastPrinted>2014-09-24T12:46:09Z</cp:lastPrinted>
  <dcterms:created xsi:type="dcterms:W3CDTF">2014-09-05T19:33:28Z</dcterms:created>
  <dcterms:modified xsi:type="dcterms:W3CDTF">2017-10-18T14:29:29Z</dcterms:modified>
</cp:coreProperties>
</file>