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8" r:id="rId2"/>
    <p:sldId id="260" r:id="rId3"/>
    <p:sldId id="261" r:id="rId4"/>
    <p:sldId id="262"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7" d="100"/>
          <a:sy n="77"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7497A3E-B893-4F1B-9667-CE0E019B6C22}" type="datetimeFigureOut">
              <a:rPr lang="en-US" smtClean="0"/>
              <a:t>10/18/2017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A0E91E6-1CA6-4E99-8B23-282060E3925A}" type="slidenum">
              <a:rPr lang="en-US" smtClean="0"/>
              <a:t>‹#›</a:t>
            </a:fld>
            <a:endParaRPr lang="en-US"/>
          </a:p>
        </p:txBody>
      </p:sp>
    </p:spTree>
    <p:extLst>
      <p:ext uri="{BB962C8B-B14F-4D97-AF65-F5344CB8AC3E}">
        <p14:creationId xmlns:p14="http://schemas.microsoft.com/office/powerpoint/2010/main" val="23881536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19907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730136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5302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666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2485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53332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786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7688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8204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8526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6257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AB5F5-0727-4073-8E82-76481060D936}" type="datetimeFigureOut">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406952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AB5F5-0727-4073-8E82-76481060D936}" type="datetimeFigureOut">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73373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AB5F5-0727-4073-8E82-76481060D936}" type="datetimeFigureOut">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61920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9451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591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AB5F5-0727-4073-8E82-76481060D936}" type="datetimeFigureOut">
              <a:rPr lang="en-US" smtClean="0"/>
              <a:t>10/18/2017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B749F-2F79-4AB3-A097-D2B283CB7010}" type="slidenum">
              <a:rPr lang="en-US" smtClean="0"/>
              <a:t>‹#›</a:t>
            </a:fld>
            <a:endParaRPr lang="en-US"/>
          </a:p>
        </p:txBody>
      </p:sp>
    </p:spTree>
    <p:extLst>
      <p:ext uri="{BB962C8B-B14F-4D97-AF65-F5344CB8AC3E}">
        <p14:creationId xmlns:p14="http://schemas.microsoft.com/office/powerpoint/2010/main" val="364746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5724644"/>
          </a:xfrm>
          <a:prstGeom prst="rect">
            <a:avLst/>
          </a:prstGeom>
          <a:noFill/>
        </p:spPr>
        <p:txBody>
          <a:bodyPr wrap="square" rtlCol="0">
            <a:spAutoFit/>
          </a:bodyPr>
          <a:lstStyle/>
          <a:p>
            <a:r>
              <a:rPr lang="en-US" sz="5400" dirty="0" smtClean="0">
                <a:latin typeface="Comic Sans MS" panose="030F0702030302020204" pitchFamily="66" charset="0"/>
                <a:cs typeface="Aharoni" panose="02010803020104030203" pitchFamily="2" charset="-79"/>
              </a:rPr>
              <a:t>5th grade music - Marking Period 1</a:t>
            </a:r>
            <a:endParaRPr lang="en-US" sz="5400" dirty="0">
              <a:latin typeface="Comic Sans MS" panose="030F0702030302020204" pitchFamily="66" charset="0"/>
              <a:cs typeface="Aharoni" panose="02010803020104030203" pitchFamily="2" charset="-79"/>
            </a:endParaRPr>
          </a:p>
          <a:p>
            <a:endParaRPr lang="en-US" sz="2400" dirty="0"/>
          </a:p>
          <a:p>
            <a:r>
              <a:rPr lang="en-US" sz="2400" dirty="0"/>
              <a:t> During Marking Period 1, students practice identifying specific instruments by sight and sound. They learn about tone color (timbre) – the unique sound of an instrument or voice – and the attributes of various instruments. Students also perform simple </a:t>
            </a:r>
            <a:r>
              <a:rPr lang="en-US" sz="2400" dirty="0" err="1"/>
              <a:t>chordal</a:t>
            </a:r>
            <a:r>
              <a:rPr lang="en-US" sz="2400" dirty="0"/>
              <a:t> accompaniments while other students sing or play contrasting parts. With a particular focus on blues music, students learn to perform the chords of a typical blues progression. Building on their music reading skills from grade 4, students read </a:t>
            </a:r>
            <a:r>
              <a:rPr lang="en-US" sz="2400" dirty="0" smtClean="0"/>
              <a:t>simple </a:t>
            </a:r>
            <a:r>
              <a:rPr lang="en-US" sz="2400" dirty="0"/>
              <a:t>melodies on the treble staff in different keys using solfeggio or a comparable system</a:t>
            </a:r>
            <a:r>
              <a:rPr lang="en-US" sz="2400" dirty="0" smtClean="0"/>
              <a:t>.  This marking period, students will attend a performance at Strathmore.  </a:t>
            </a:r>
          </a:p>
          <a:p>
            <a:endParaRPr lang="en-US" sz="2400" dirty="0"/>
          </a:p>
          <a:p>
            <a:r>
              <a:rPr lang="en-US" sz="2400" dirty="0" smtClean="0"/>
              <a:t>Measurement Topics:  	Responding to Music</a:t>
            </a:r>
          </a:p>
          <a:p>
            <a:r>
              <a:rPr lang="en-US" sz="2400" dirty="0"/>
              <a:t>	</a:t>
            </a:r>
            <a:r>
              <a:rPr lang="en-US" sz="2400" dirty="0" smtClean="0"/>
              <a:t>			Performing Music </a:t>
            </a:r>
            <a:endParaRPr lang="en-US" sz="2400" dirty="0">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342949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5355312"/>
          </a:xfrm>
          <a:prstGeom prst="rect">
            <a:avLst/>
          </a:prstGeom>
          <a:noFill/>
        </p:spPr>
        <p:txBody>
          <a:bodyPr wrap="square" rtlCol="0">
            <a:spAutoFit/>
          </a:bodyPr>
          <a:lstStyle/>
          <a:p>
            <a:r>
              <a:rPr lang="en-US" sz="5400" dirty="0">
                <a:solidFill>
                  <a:prstClr val="black"/>
                </a:solidFill>
                <a:latin typeface="Comic Sans MS" panose="030F0702030302020204" pitchFamily="66" charset="0"/>
                <a:cs typeface="Aharoni" panose="02010803020104030203" pitchFamily="2" charset="-79"/>
              </a:rPr>
              <a:t>5th 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2</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a:t>
            </a:r>
            <a:endParaRPr lang="en-US" sz="2400" dirty="0"/>
          </a:p>
          <a:p>
            <a:r>
              <a:rPr lang="en-US" sz="2400" dirty="0"/>
              <a:t> During Marking Period 2, students practice singing with clear diction and vocal expression as they learn partner songs and songs with descants. The academic success skill of metacognition is applied as they evaluate their performance toward improving their singing. Students also listen to and use music vocabulary to describe form in selections from a variety of historical periods and cultures. Theme and variations form is addressed in “Variations on Simple Gifts” from </a:t>
            </a:r>
            <a:r>
              <a:rPr lang="en-US" sz="2400" i="1" dirty="0"/>
              <a:t>Appalachian Spring </a:t>
            </a:r>
            <a:r>
              <a:rPr lang="en-US" sz="2400" dirty="0"/>
              <a:t>by Aaron </a:t>
            </a:r>
            <a:r>
              <a:rPr lang="en-US" sz="2400" dirty="0" smtClean="0"/>
              <a:t>Copland. </a:t>
            </a:r>
          </a:p>
          <a:p>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Responding </a:t>
            </a:r>
            <a:r>
              <a:rPr lang="en-US" sz="2400" dirty="0">
                <a:solidFill>
                  <a:prstClr val="black"/>
                </a:solidFill>
              </a:rPr>
              <a:t>to </a:t>
            </a:r>
            <a:r>
              <a:rPr lang="en-US" sz="2400" dirty="0" smtClean="0">
                <a:solidFill>
                  <a:prstClr val="black"/>
                </a:solidFill>
              </a:rPr>
              <a:t>Music</a:t>
            </a:r>
          </a:p>
          <a:p>
            <a:r>
              <a:rPr lang="en-US" sz="2400" dirty="0">
                <a:solidFill>
                  <a:prstClr val="black"/>
                </a:solidFill>
              </a:rPr>
              <a:t>	</a:t>
            </a:r>
            <a:r>
              <a:rPr lang="en-US" sz="2400" dirty="0" smtClean="0">
                <a:solidFill>
                  <a:prstClr val="black"/>
                </a:solidFill>
              </a:rPr>
              <a:t>			Performing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3489441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a:solidFill>
                  <a:prstClr val="black"/>
                </a:solidFill>
                <a:latin typeface="Comic Sans MS" panose="030F0702030302020204" pitchFamily="66" charset="0"/>
                <a:cs typeface="Aharoni" panose="02010803020104030203" pitchFamily="2" charset="-79"/>
              </a:rPr>
              <a:t>5th 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3</a:t>
            </a:r>
          </a:p>
          <a:p>
            <a:endParaRPr lang="en-US" sz="2400" dirty="0">
              <a:solidFill>
                <a:prstClr val="black"/>
              </a:solidFill>
            </a:endParaRPr>
          </a:p>
          <a:p>
            <a:r>
              <a:rPr lang="en-US" sz="2400" dirty="0">
                <a:solidFill>
                  <a:prstClr val="black"/>
                </a:solidFill>
              </a:rPr>
              <a:t> </a:t>
            </a:r>
            <a:endParaRPr lang="en-US" sz="2400" dirty="0"/>
          </a:p>
          <a:p>
            <a:r>
              <a:rPr lang="en-US" sz="2400" dirty="0"/>
              <a:t> </a:t>
            </a:r>
          </a:p>
          <a:p>
            <a:r>
              <a:rPr lang="en-US" sz="2400" dirty="0"/>
              <a:t> During Marking Period 3, students practice identifying differences in two performances or arrangements of the same selection of music. By focusing on various elements of music, students are able to make comparisons and elaborate on their descriptions of the differences and similarities they hear. Students take intellectual risks as they practice notating short melodic phrases from dictation. </a:t>
            </a:r>
            <a:endParaRPr lang="en-US" sz="2400" dirty="0" smtClean="0"/>
          </a:p>
          <a:p>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Responding </a:t>
            </a:r>
            <a:r>
              <a:rPr lang="en-US" sz="2400" dirty="0">
                <a:solidFill>
                  <a:prstClr val="black"/>
                </a:solidFill>
              </a:rPr>
              <a:t>to </a:t>
            </a:r>
            <a:r>
              <a:rPr lang="en-US" sz="2400" dirty="0" smtClean="0">
                <a:solidFill>
                  <a:prstClr val="black"/>
                </a:solidFill>
              </a:rPr>
              <a:t>Music</a:t>
            </a:r>
          </a:p>
          <a:p>
            <a:r>
              <a:rPr lang="en-US" sz="2400" dirty="0">
                <a:solidFill>
                  <a:prstClr val="black"/>
                </a:solidFill>
              </a:rPr>
              <a:t>	</a:t>
            </a:r>
            <a:r>
              <a:rPr lang="en-US" sz="2400" dirty="0" smtClean="0">
                <a:solidFill>
                  <a:prstClr val="black"/>
                </a:solidFill>
              </a:rPr>
              <a:t>			Reading and Notating Music</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66964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a:solidFill>
                  <a:prstClr val="black"/>
                </a:solidFill>
                <a:latin typeface="Comic Sans MS" panose="030F0702030302020204" pitchFamily="66" charset="0"/>
                <a:cs typeface="Aharoni" panose="02010803020104030203" pitchFamily="2" charset="-79"/>
              </a:rPr>
              <a:t>5th 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4</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a:t>
            </a:r>
            <a:endParaRPr lang="en-US" sz="2400" dirty="0"/>
          </a:p>
          <a:p>
            <a:r>
              <a:rPr lang="en-US" sz="2400" dirty="0"/>
              <a:t> </a:t>
            </a:r>
          </a:p>
          <a:p>
            <a:r>
              <a:rPr lang="en-US" sz="2400" dirty="0"/>
              <a:t> During Marking Period 4, students bring together all they have learned about reading and notating music to perform melodies using solfeggio and to compose and notate music using original pitches and rhythms. The academic success skills of effort, motivation, and persistence are applied to improving their music skills in all areas. </a:t>
            </a:r>
            <a:endParaRPr lang="en-US" sz="2400" dirty="0" smtClean="0"/>
          </a:p>
          <a:p>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Reading and Notating Music</a:t>
            </a:r>
          </a:p>
          <a:p>
            <a:r>
              <a:rPr lang="en-US" sz="2400" dirty="0">
                <a:solidFill>
                  <a:prstClr val="black"/>
                </a:solidFill>
              </a:rPr>
              <a:t>	</a:t>
            </a:r>
            <a:r>
              <a:rPr lang="en-US" sz="2400" dirty="0" smtClean="0">
                <a:solidFill>
                  <a:prstClr val="black"/>
                </a:solidFill>
              </a:rPr>
              <a:t>			Creating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64237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53</TotalTime>
  <Words>369</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vector>
  </TitlesOfParts>
  <Company>MCPS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Bishop-bryant, Melissa L</dc:creator>
  <cp:lastModifiedBy>Blank, Anita</cp:lastModifiedBy>
  <cp:revision>7</cp:revision>
  <cp:lastPrinted>2014-09-24T12:46:31Z</cp:lastPrinted>
  <dcterms:created xsi:type="dcterms:W3CDTF">2014-09-05T19:33:28Z</dcterms:created>
  <dcterms:modified xsi:type="dcterms:W3CDTF">2017-10-18T14:29:42Z</dcterms:modified>
</cp:coreProperties>
</file>