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handoutMasterIdLst>
    <p:handoutMasterId r:id="rId33"/>
  </p:handoutMasterIdLst>
  <p:sldIdLst>
    <p:sldId id="256" r:id="rId2"/>
    <p:sldId id="348" r:id="rId3"/>
    <p:sldId id="349" r:id="rId4"/>
    <p:sldId id="371" r:id="rId5"/>
    <p:sldId id="354" r:id="rId6"/>
    <p:sldId id="355" r:id="rId7"/>
    <p:sldId id="399" r:id="rId8"/>
    <p:sldId id="372" r:id="rId9"/>
    <p:sldId id="356" r:id="rId10"/>
    <p:sldId id="357" r:id="rId11"/>
    <p:sldId id="373" r:id="rId12"/>
    <p:sldId id="375" r:id="rId13"/>
    <p:sldId id="376" r:id="rId14"/>
    <p:sldId id="377" r:id="rId15"/>
    <p:sldId id="378" r:id="rId16"/>
    <p:sldId id="358" r:id="rId17"/>
    <p:sldId id="402" r:id="rId18"/>
    <p:sldId id="379" r:id="rId19"/>
    <p:sldId id="386" r:id="rId20"/>
    <p:sldId id="383" r:id="rId21"/>
    <p:sldId id="384" r:id="rId22"/>
    <p:sldId id="387" r:id="rId23"/>
    <p:sldId id="388" r:id="rId24"/>
    <p:sldId id="401" r:id="rId25"/>
    <p:sldId id="404" r:id="rId26"/>
    <p:sldId id="389" r:id="rId27"/>
    <p:sldId id="397" r:id="rId28"/>
    <p:sldId id="398" r:id="rId29"/>
    <p:sldId id="406" r:id="rId30"/>
    <p:sldId id="405" r:id="rId31"/>
  </p:sldIdLst>
  <p:sldSz cx="9144000" cy="6858000" type="screen4x3"/>
  <p:notesSz cx="7023100" cy="9309100"/>
  <p:defaultTextStyle>
    <a:defPPr>
      <a:defRPr lang="en-US"/>
    </a:defPPr>
    <a:lvl1pPr algn="l" rtl="0" fontAlgn="base">
      <a:spcBef>
        <a:spcPct val="0"/>
      </a:spcBef>
      <a:spcAft>
        <a:spcPct val="0"/>
      </a:spcAft>
      <a:defRPr sz="11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1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1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1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1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1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1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1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1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itzsimmons, Kelly" initials="kf" lastIdx="4" clrIdx="0"/>
  <p:cmAuthor id="1" name="lshin" initials="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375669"/>
    <a:srgbClr val="6FB867"/>
    <a:srgbClr val="869F2A"/>
    <a:srgbClr val="808000"/>
    <a:srgbClr val="5F0023"/>
    <a:srgbClr val="E2A036"/>
    <a:srgbClr val="FFC2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244" autoAdjust="0"/>
  </p:normalViewPr>
  <p:slideViewPr>
    <p:cSldViewPr>
      <p:cViewPr varScale="1">
        <p:scale>
          <a:sx n="92" d="100"/>
          <a:sy n="92" d="100"/>
        </p:scale>
        <p:origin x="53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3108"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3324" tIns="46662" rIns="93324" bIns="46662"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wrap="square" lIns="93324" tIns="46662" rIns="93324" bIns="46662" numCol="1" anchor="t" anchorCtr="0" compatLnSpc="1">
            <a:prstTxWarp prst="textNoShape">
              <a:avLst/>
            </a:prstTxWarp>
          </a:bodyPr>
          <a:lstStyle>
            <a:lvl1pPr algn="r">
              <a:defRPr sz="1200">
                <a:latin typeface="Calibri" charset="0"/>
              </a:defRPr>
            </a:lvl1pPr>
          </a:lstStyle>
          <a:p>
            <a:pPr>
              <a:defRPr/>
            </a:pPr>
            <a:fld id="{985C4D57-5874-B74B-8888-11E9B857E79B}" type="datetime1">
              <a:rPr lang="en-US"/>
              <a:pPr>
                <a:defRPr/>
              </a:pPr>
              <a:t>1/24/2018</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3324" tIns="46662" rIns="93324" bIns="46662"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wrap="square" lIns="93324" tIns="46662" rIns="93324" bIns="46662" numCol="1" anchor="b" anchorCtr="0" compatLnSpc="1">
            <a:prstTxWarp prst="textNoShape">
              <a:avLst/>
            </a:prstTxWarp>
          </a:bodyPr>
          <a:lstStyle>
            <a:lvl1pPr algn="r">
              <a:defRPr sz="1200">
                <a:latin typeface="Calibri" charset="0"/>
              </a:defRPr>
            </a:lvl1pPr>
          </a:lstStyle>
          <a:p>
            <a:pPr>
              <a:defRPr/>
            </a:pPr>
            <a:fld id="{50A23B41-0F75-DD48-85B9-B318AFD28103}" type="slidenum">
              <a:rPr lang="en-US"/>
              <a:pPr>
                <a:defRPr/>
              </a:pPr>
              <a:t>‹#›</a:t>
            </a:fld>
            <a:endParaRPr lang="en-US"/>
          </a:p>
        </p:txBody>
      </p:sp>
    </p:spTree>
    <p:extLst>
      <p:ext uri="{BB962C8B-B14F-4D97-AF65-F5344CB8AC3E}">
        <p14:creationId xmlns:p14="http://schemas.microsoft.com/office/powerpoint/2010/main" val="12979890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3324" tIns="46662" rIns="93324" bIns="46662"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8275" y="0"/>
            <a:ext cx="3043238" cy="465138"/>
          </a:xfrm>
          <a:prstGeom prst="rect">
            <a:avLst/>
          </a:prstGeom>
        </p:spPr>
        <p:txBody>
          <a:bodyPr vert="horz" wrap="square" lIns="93324" tIns="46662" rIns="93324" bIns="46662" numCol="1" anchor="t" anchorCtr="0" compatLnSpc="1">
            <a:prstTxWarp prst="textNoShape">
              <a:avLst/>
            </a:prstTxWarp>
          </a:bodyPr>
          <a:lstStyle>
            <a:lvl1pPr algn="r">
              <a:defRPr sz="1200">
                <a:latin typeface="Calibri" charset="0"/>
              </a:defRPr>
            </a:lvl1pPr>
          </a:lstStyle>
          <a:p>
            <a:pPr>
              <a:defRPr/>
            </a:pPr>
            <a:fld id="{F61A5758-B2D6-E741-B01A-84D2938D9AAB}" type="datetime1">
              <a:rPr lang="en-US"/>
              <a:pPr>
                <a:defRPr/>
              </a:pPr>
              <a:t>1/24/2018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3324" tIns="46662" rIns="93324" bIns="4666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2375"/>
            <a:ext cx="3043238" cy="465138"/>
          </a:xfrm>
          <a:prstGeom prst="rect">
            <a:avLst/>
          </a:prstGeom>
        </p:spPr>
        <p:txBody>
          <a:bodyPr vert="horz" lIns="93324" tIns="46662" rIns="93324" bIns="46662"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wrap="square" lIns="93324" tIns="46662" rIns="93324" bIns="46662" numCol="1" anchor="b" anchorCtr="0" compatLnSpc="1">
            <a:prstTxWarp prst="textNoShape">
              <a:avLst/>
            </a:prstTxWarp>
          </a:bodyPr>
          <a:lstStyle>
            <a:lvl1pPr algn="r">
              <a:defRPr sz="1200">
                <a:latin typeface="Calibri" charset="0"/>
              </a:defRPr>
            </a:lvl1pPr>
          </a:lstStyle>
          <a:p>
            <a:pPr>
              <a:defRPr/>
            </a:pPr>
            <a:fld id="{2C2FFAAF-7442-8D40-92A7-D1448ADFA910}" type="slidenum">
              <a:rPr lang="en-US"/>
              <a:pPr>
                <a:defRPr/>
              </a:pPr>
              <a:t>‹#›</a:t>
            </a:fld>
            <a:endParaRPr lang="en-US"/>
          </a:p>
        </p:txBody>
      </p:sp>
    </p:spTree>
    <p:extLst>
      <p:ext uri="{BB962C8B-B14F-4D97-AF65-F5344CB8AC3E}">
        <p14:creationId xmlns:p14="http://schemas.microsoft.com/office/powerpoint/2010/main" val="5355632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pstudent.collegeboard.org/exploreap/the-rewards/scholar-award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E0F87649-4AAC-D149-B3C8-5F4312063D60}" type="slidenum">
              <a:rPr lang="en-US" sz="1200">
                <a:latin typeface="Calibri" charset="0"/>
              </a:rPr>
              <a:pPr eaLnBrk="1" hangingPunct="1"/>
              <a:t>1</a:t>
            </a:fld>
            <a:endParaRPr lang="en-US"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5F76FB7C-ECD2-B84D-9357-BF7B9485FDC7}" type="slidenum">
              <a:rPr lang="en-US" sz="1200">
                <a:latin typeface="Calibri" charset="0"/>
              </a:rPr>
              <a:pPr eaLnBrk="1" hangingPunct="1"/>
              <a:t>11</a:t>
            </a:fld>
            <a:endParaRPr lang="en-US" sz="12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ea typeface="ＭＳ Ｐゴシック" pitchFamily="34" charset="-128"/>
              </a:rPr>
              <a:t>Presenter can add additional bullets on the college admission/college graduation rates at your school for former students in your AP courses.</a:t>
            </a:r>
            <a:endParaRPr lang="en-US" dirty="0"/>
          </a:p>
        </p:txBody>
      </p:sp>
      <p:sp>
        <p:nvSpPr>
          <p:cNvPr id="4" name="Slide Number Placeholder 3"/>
          <p:cNvSpPr>
            <a:spLocks noGrp="1"/>
          </p:cNvSpPr>
          <p:nvPr>
            <p:ph type="sldNum" sz="quarter" idx="10"/>
          </p:nvPr>
        </p:nvSpPr>
        <p:spPr/>
        <p:txBody>
          <a:bodyPr/>
          <a:lstStyle/>
          <a:p>
            <a:pPr>
              <a:defRPr/>
            </a:pPr>
            <a:fld id="{2C2FFAAF-7442-8D40-92A7-D1448ADFA910}"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marL="228600" indent="-228600" eaLnBrk="1" hangingPunct="1">
              <a:spcBef>
                <a:spcPct val="0"/>
              </a:spcBef>
              <a:buFont typeface="Calibri" charset="0"/>
              <a:buNone/>
            </a:pPr>
            <a:endParaRPr lang="en-US">
              <a:latin typeface="Calibri" charset="0"/>
              <a:ea typeface="ＭＳ Ｐゴシック" charset="0"/>
              <a:cs typeface="ＭＳ Ｐゴシック"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EB0DFE6B-9C43-4140-8317-2A037CCB164C}" type="slidenum">
              <a:rPr lang="en-US" sz="1200">
                <a:latin typeface="Calibri" charset="0"/>
              </a:rPr>
              <a:pPr eaLnBrk="1" hangingPunct="1"/>
              <a:t>15</a:t>
            </a:fld>
            <a:endParaRPr lang="en-US" sz="12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ea typeface="ＭＳ Ｐゴシック" charset="0"/>
                <a:cs typeface="ＭＳ Ｐゴシック" charset="0"/>
              </a:rPr>
              <a:t>Important to</a:t>
            </a:r>
            <a:r>
              <a:rPr lang="en-US" baseline="0" dirty="0" smtClean="0">
                <a:latin typeface="Calibri" charset="0"/>
                <a:ea typeface="ＭＳ Ｐゴシック" charset="0"/>
                <a:cs typeface="ＭＳ Ｐゴシック" charset="0"/>
              </a:rPr>
              <a:t> plan ahead for exam costs, especially for students that are taking multiple AP exams.</a:t>
            </a:r>
            <a:endParaRPr lang="en-US" dirty="0">
              <a:latin typeface="Calibri" charset="0"/>
              <a:ea typeface="ＭＳ Ｐゴシック" charset="0"/>
              <a:cs typeface="ＭＳ Ｐゴシック" charset="0"/>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A71F7A72-BF5D-2B47-95E2-ED25AC2A20F2}" type="slidenum">
              <a:rPr lang="en-US" sz="1200">
                <a:latin typeface="Calibri" charset="0"/>
              </a:rPr>
              <a:pPr eaLnBrk="1" hangingPunct="1"/>
              <a:t>17</a:t>
            </a:fld>
            <a:endParaRPr lang="en-US" sz="12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that a 3 credit course at MC is roughly $470</a:t>
            </a:r>
            <a:r>
              <a:rPr lang="en-US" baseline="0" dirty="0" smtClean="0"/>
              <a:t> dollars.</a:t>
            </a:r>
            <a:endParaRPr lang="en-US" dirty="0"/>
          </a:p>
        </p:txBody>
      </p:sp>
      <p:sp>
        <p:nvSpPr>
          <p:cNvPr id="4" name="Slide Number Placeholder 3"/>
          <p:cNvSpPr>
            <a:spLocks noGrp="1"/>
          </p:cNvSpPr>
          <p:nvPr>
            <p:ph type="sldNum" sz="quarter" idx="10"/>
          </p:nvPr>
        </p:nvSpPr>
        <p:spPr/>
        <p:txBody>
          <a:bodyPr/>
          <a:lstStyle/>
          <a:p>
            <a:pPr>
              <a:defRPr/>
            </a:pPr>
            <a:fld id="{2C2FFAAF-7442-8D40-92A7-D1448ADFA910}" type="slidenum">
              <a:rPr lang="en-US" smtClean="0"/>
              <a:pPr>
                <a:defRPr/>
              </a:pPr>
              <a:t>18</a:t>
            </a:fld>
            <a:endParaRPr lang="en-US"/>
          </a:p>
        </p:txBody>
      </p:sp>
    </p:spTree>
    <p:extLst>
      <p:ext uri="{BB962C8B-B14F-4D97-AF65-F5344CB8AC3E}">
        <p14:creationId xmlns:p14="http://schemas.microsoft.com/office/powerpoint/2010/main" val="3851692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D743AB5A-66E1-514D-9135-D32427BAD0A5}" type="slidenum">
              <a:rPr lang="en-US" sz="1200">
                <a:latin typeface="Calibri" charset="0"/>
              </a:rPr>
              <a:pPr eaLnBrk="1" hangingPunct="1"/>
              <a:t>19</a:t>
            </a:fld>
            <a:endParaRPr lang="en-US" sz="12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Presenter: This is a good time to address any other </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myths</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 or misperceptions that you hear from your students about the AP program.</a:t>
            </a:r>
            <a:endParaRPr lang="en-US">
              <a:latin typeface="Calibri" charset="0"/>
              <a:ea typeface="ＭＳ Ｐゴシック" charset="0"/>
              <a:cs typeface="ＭＳ Ｐゴシック" charset="0"/>
            </a:endParaRP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2ABBAC00-2783-1943-8E01-39FFF3136090}" type="slidenum">
              <a:rPr lang="en-US" sz="1200">
                <a:latin typeface="Calibri" charset="0"/>
              </a:rPr>
              <a:pPr eaLnBrk="1" hangingPunct="1"/>
              <a:t>20</a:t>
            </a:fld>
            <a:endParaRPr lang="en-US" sz="120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D505C8B3-6E6D-6C47-B1E1-9E38C50C727C}" type="slidenum">
              <a:rPr lang="en-US" sz="1200">
                <a:latin typeface="Calibri" charset="0"/>
              </a:rPr>
              <a:pPr eaLnBrk="1" hangingPunct="1"/>
              <a:t>22</a:t>
            </a:fld>
            <a:endParaRPr lang="en-US" sz="1200">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marL="228600" indent="-228600" eaLnBrk="1" hangingPunct="1">
              <a:spcBef>
                <a:spcPct val="0"/>
              </a:spcBef>
              <a:buFont typeface="Calibri" charset="0"/>
              <a:buNone/>
            </a:pPr>
            <a:endParaRPr lang="en-US">
              <a:latin typeface="Calibri" charset="0"/>
              <a:ea typeface="ＭＳ Ｐゴシック" charset="0"/>
              <a:cs typeface="ＭＳ Ｐゴシック" charset="0"/>
            </a:endParaRP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92ED433B-64A1-3B45-B3ED-7FFE0EB760EB}" type="slidenum">
              <a:rPr lang="en-US" sz="1200">
                <a:latin typeface="Calibri" charset="0"/>
              </a:rPr>
              <a:pPr eaLnBrk="1" hangingPunct="1"/>
              <a:t>24</a:t>
            </a:fld>
            <a:endParaRPr lang="en-US" sz="120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Presenter: Encourage families to talk openly and realistically with students about the time commitment, challenges, etc., without exaggerating the difficulties. Many students take multiple AP courses and thrive. Others find better success with one or two AP courses, depending on their other school, work and home commitments.</a:t>
            </a: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C96EDDD7-CFF6-0E4A-8F19-6B6610E3D644}" type="slidenum">
              <a:rPr lang="en-US" sz="1200">
                <a:latin typeface="Calibri" charset="0"/>
              </a:rPr>
              <a:pPr eaLnBrk="1" hangingPunct="1"/>
              <a:t>25</a:t>
            </a:fld>
            <a:endParaRPr lang="en-US"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Presenter Notes:</a:t>
            </a:r>
          </a:p>
          <a:p>
            <a:r>
              <a:rPr lang="en-US" dirty="0" smtClean="0">
                <a:latin typeface="Calibri" charset="0"/>
                <a:ea typeface="ＭＳ Ｐゴシック" charset="0"/>
                <a:cs typeface="ＭＳ Ｐゴシック" charset="0"/>
              </a:rPr>
              <a:t>Introduce myself.</a:t>
            </a:r>
          </a:p>
          <a:p>
            <a:r>
              <a:rPr lang="en-US" dirty="0" smtClean="0">
                <a:latin typeface="Calibri" charset="0"/>
                <a:ea typeface="ＭＳ Ｐゴシック" charset="0"/>
                <a:cs typeface="ＭＳ Ｐゴシック" charset="0"/>
              </a:rPr>
              <a:t>Some </a:t>
            </a:r>
            <a:r>
              <a:rPr lang="en-US" dirty="0">
                <a:latin typeface="Calibri" charset="0"/>
                <a:ea typeface="ＭＳ Ｐゴシック" charset="0"/>
                <a:cs typeface="ＭＳ Ｐゴシック" charset="0"/>
              </a:rPr>
              <a:t>of you may be familiar with our program and for many of you this will be new information. Our program continues to grow and evolve, so we hope you’ll find this information helpful.</a:t>
            </a:r>
          </a:p>
          <a:p>
            <a:r>
              <a:rPr lang="en-US" dirty="0">
                <a:latin typeface="Calibri" charset="0"/>
                <a:ea typeface="ＭＳ Ｐゴシック" charset="0"/>
                <a:cs typeface="ＭＳ Ｐゴシック" charset="0"/>
              </a:rPr>
              <a:t>This is your meeting so as we go through the information, please jot down your questions and I’ll stop periodically to answer them.</a:t>
            </a: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A8E5FF0B-DBB5-CD4F-88D8-D7D2A310A5AF}" type="slidenum">
              <a:rPr lang="en-US" sz="1200">
                <a:latin typeface="Calibri" charset="0"/>
              </a:rPr>
              <a:pPr eaLnBrk="1" hangingPunct="1"/>
              <a:t>2</a:t>
            </a:fld>
            <a:endParaRPr lang="en-US" sz="120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Presenter: Encourage families to explore these resources on their own and with their children as they</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re researching college opportunities and options.</a:t>
            </a:r>
            <a:endParaRPr lang="en-US">
              <a:latin typeface="Calibri" charset="0"/>
              <a:ea typeface="ＭＳ Ｐゴシック" charset="0"/>
              <a:cs typeface="ＭＳ Ｐゴシック" charset="0"/>
            </a:endParaRP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4A9D5037-801E-E042-9B64-7BB3522C27CA}" type="slidenum">
              <a:rPr lang="en-US" sz="1200">
                <a:latin typeface="Calibri" charset="0"/>
              </a:rPr>
              <a:pPr eaLnBrk="1" hangingPunct="1"/>
              <a:t>26</a:t>
            </a:fld>
            <a:endParaRPr lang="en-US" sz="1200">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Presenter: Now presenter asks for questions and discussions.</a:t>
            </a: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36FEF921-B444-AA4F-A737-6D7FDD4B531B}" type="slidenum">
              <a:rPr lang="en-US" sz="1200">
                <a:latin typeface="Calibri" charset="0"/>
              </a:rPr>
              <a:pPr eaLnBrk="1" hangingPunct="1"/>
              <a:t>27</a:t>
            </a:fld>
            <a:endParaRPr lang="en-US" sz="1200">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marL="228600" indent="-228600" eaLnBrk="1" hangingPunct="1">
              <a:spcBef>
                <a:spcPct val="0"/>
              </a:spcBef>
              <a:buFont typeface="Calibri" charset="0"/>
              <a:buNone/>
            </a:pPr>
            <a:endParaRPr lang="en-US">
              <a:latin typeface="Calibri" charset="0"/>
              <a:ea typeface="ＭＳ Ｐゴシック" charset="0"/>
              <a:cs typeface="ＭＳ Ｐゴシック" charset="0"/>
            </a:endParaRPr>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2CF0EDBA-7E2E-5645-9054-13152EB7A7E7}" type="slidenum">
              <a:rPr lang="en-US" sz="1200">
                <a:latin typeface="Calibri" charset="0"/>
              </a:rPr>
              <a:pPr eaLnBrk="1" hangingPunct="1"/>
              <a:t>28</a:t>
            </a:fld>
            <a:endParaRPr lang="en-US"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atin typeface="Calibri" charset="0"/>
                <a:ea typeface="ＭＳ Ｐゴシック" charset="0"/>
                <a:cs typeface="ＭＳ Ｐゴシック" charset="0"/>
              </a:rPr>
              <a:t> Presenter reviews agenda with attendees, makes sure everyone can see the screen, hear, etc.</a:t>
            </a:r>
          </a:p>
          <a:p>
            <a:pPr>
              <a:buFontTx/>
              <a:buChar char="•"/>
            </a:pPr>
            <a:r>
              <a:rPr lang="en-US">
                <a:latin typeface="Calibri" charset="0"/>
                <a:ea typeface="ＭＳ Ｐゴシック" charset="0"/>
                <a:cs typeface="ＭＳ Ｐゴシック" charset="0"/>
              </a:rPr>
              <a:t> Presenter asks for questions prior to launching the next part of the presentation.</a:t>
            </a:r>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DEFFC05E-CBEC-1148-8D0D-5A00387D0A83}" type="slidenum">
              <a:rPr lang="en-US" sz="1200">
                <a:latin typeface="Calibri" charset="0"/>
              </a:rPr>
              <a:pPr eaLnBrk="1" hangingPunct="1"/>
              <a:t>3</a:t>
            </a:fld>
            <a:endParaRPr lang="en-US"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marL="228600" indent="-228600" eaLnBrk="1" hangingPunct="1">
              <a:spcBef>
                <a:spcPct val="0"/>
              </a:spcBef>
              <a:buFont typeface="Calibri" charset="0"/>
              <a:buNone/>
            </a:pPr>
            <a:endParaRPr lang="en-US">
              <a:latin typeface="Calibri" charset="0"/>
              <a:ea typeface="ＭＳ Ｐゴシック" charset="0"/>
              <a:cs typeface="ＭＳ Ｐゴシック" charset="0"/>
            </a:endParaRPr>
          </a:p>
        </p:txBody>
      </p:sp>
      <p:sp>
        <p:nvSpPr>
          <p:cNvPr id="133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E8F52268-A452-484F-AB93-024A6368E8A5}" type="slidenum">
              <a:rPr lang="en-US" sz="1200">
                <a:latin typeface="Calibri" charset="0"/>
              </a:rPr>
              <a:pPr eaLnBrk="1" hangingPunct="1"/>
              <a:t>4</a:t>
            </a:fld>
            <a:endParaRPr lang="en-US"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Presenter can add to this information with the following points:</a:t>
            </a:r>
          </a:p>
          <a:p>
            <a:pPr lvl="1">
              <a:buFontTx/>
              <a:buChar char="•"/>
            </a:pPr>
            <a:r>
              <a:rPr lang="en-US" dirty="0" smtClean="0">
                <a:ea typeface="ＭＳ Ｐゴシック" pitchFamily="34" charset="-128"/>
              </a:rPr>
              <a:t> Advanced Placement</a:t>
            </a:r>
            <a:r>
              <a:rPr lang="en-US" baseline="30000" dirty="0" smtClean="0">
                <a:solidFill>
                  <a:srgbClr val="375669"/>
                </a:solidFill>
                <a:ea typeface="ＭＳ Ｐゴシック" pitchFamily="34" charset="-128"/>
              </a:rPr>
              <a:t>®</a:t>
            </a:r>
            <a:r>
              <a:rPr lang="en-US" dirty="0" smtClean="0">
                <a:ea typeface="ＭＳ Ｐゴシック" pitchFamily="34" charset="-128"/>
              </a:rPr>
              <a:t> is a program developed and overseen by the College Board, the not-for-profit organization that is responsible for the PSAT/NMSQT</a:t>
            </a:r>
            <a:r>
              <a:rPr lang="en-US" baseline="30000" dirty="0" smtClean="0">
                <a:solidFill>
                  <a:srgbClr val="375669"/>
                </a:solidFill>
                <a:ea typeface="ＭＳ Ｐゴシック" pitchFamily="34" charset="-128"/>
              </a:rPr>
              <a:t>®</a:t>
            </a:r>
            <a:r>
              <a:rPr lang="en-US" dirty="0" smtClean="0">
                <a:ea typeface="ＭＳ Ｐゴシック" pitchFamily="34" charset="-128"/>
              </a:rPr>
              <a:t>, SAT</a:t>
            </a:r>
            <a:r>
              <a:rPr lang="en-US" baseline="30000" dirty="0" smtClean="0">
                <a:solidFill>
                  <a:srgbClr val="375669"/>
                </a:solidFill>
                <a:ea typeface="ＭＳ Ｐゴシック" pitchFamily="34" charset="-128"/>
              </a:rPr>
              <a:t>®</a:t>
            </a:r>
            <a:r>
              <a:rPr lang="en-US" dirty="0" smtClean="0">
                <a:ea typeface="ＭＳ Ｐゴシック" pitchFamily="34" charset="-128"/>
              </a:rPr>
              <a:t>, </a:t>
            </a:r>
            <a:r>
              <a:rPr lang="en-US" b="1" dirty="0" smtClean="0">
                <a:ea typeface="ＭＳ Ｐゴシック" pitchFamily="34" charset="-128"/>
              </a:rPr>
              <a:t>and other programs and services in college readiness and college success that help more than seven million students each year prepare for a successful transition to college</a:t>
            </a:r>
            <a:r>
              <a:rPr lang="en-US" dirty="0" smtClean="0">
                <a:ea typeface="ＭＳ Ｐゴシック" pitchFamily="34" charset="-128"/>
              </a:rPr>
              <a:t>.</a:t>
            </a:r>
          </a:p>
          <a:p>
            <a:endParaRPr lang="en-US" dirty="0">
              <a:latin typeface="Calibri" charset="0"/>
              <a:ea typeface="ＭＳ Ｐゴシック" charset="0"/>
              <a:cs typeface="ＭＳ Ｐゴシック"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BA92A1CF-BF66-9B4D-8625-26590E49C4A6}" type="slidenum">
              <a:rPr lang="en-US" sz="1200">
                <a:latin typeface="Calibri" charset="0"/>
              </a:rPr>
              <a:pPr eaLnBrk="1" hangingPunct="1"/>
              <a:t>5</a:t>
            </a:fld>
            <a:endParaRPr lang="en-US"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Presenter will highlight courses in each content </a:t>
            </a:r>
            <a:r>
              <a:rPr lang="en-US" dirty="0" smtClean="0">
                <a:latin typeface="Calibri" charset="0"/>
                <a:ea typeface="ＭＳ Ｐゴシック" charset="0"/>
                <a:cs typeface="ＭＳ Ｐゴシック" charset="0"/>
              </a:rPr>
              <a:t>area</a:t>
            </a:r>
            <a:endParaRPr lang="en-US" altLang="ja-JP" dirty="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Mention</a:t>
            </a:r>
            <a:r>
              <a:rPr lang="en-US" baseline="0" dirty="0" smtClean="0">
                <a:latin typeface="Calibri" charset="0"/>
                <a:ea typeface="ＭＳ Ｐゴシック" charset="0"/>
                <a:cs typeface="ＭＳ Ｐゴシック" charset="0"/>
              </a:rPr>
              <a:t> that English Lang is 11</a:t>
            </a:r>
            <a:r>
              <a:rPr lang="en-US" baseline="30000" dirty="0" smtClean="0">
                <a:latin typeface="Calibri" charset="0"/>
                <a:ea typeface="ＭＳ Ｐゴシック" charset="0"/>
                <a:cs typeface="ＭＳ Ｐゴシック" charset="0"/>
              </a:rPr>
              <a:t>th</a:t>
            </a:r>
            <a:r>
              <a:rPr lang="en-US" baseline="0" dirty="0" smtClean="0">
                <a:latin typeface="Calibri" charset="0"/>
                <a:ea typeface="ＭＳ Ｐゴシック" charset="0"/>
                <a:cs typeface="ＭＳ Ｐゴシック" charset="0"/>
              </a:rPr>
              <a:t> grade and English Literature is 12</a:t>
            </a:r>
            <a:r>
              <a:rPr lang="en-US" baseline="30000" dirty="0" smtClean="0">
                <a:latin typeface="Calibri" charset="0"/>
                <a:ea typeface="ＭＳ Ｐゴシック" charset="0"/>
                <a:cs typeface="ＭＳ Ｐゴシック" charset="0"/>
              </a:rPr>
              <a:t>th</a:t>
            </a:r>
            <a:r>
              <a:rPr lang="en-US" baseline="0" dirty="0" smtClean="0">
                <a:latin typeface="Calibri" charset="0"/>
                <a:ea typeface="ＭＳ Ｐゴシック" charset="0"/>
                <a:cs typeface="ＭＳ Ｐゴシック" charset="0"/>
              </a:rPr>
              <a:t> grade</a:t>
            </a:r>
            <a:endParaRPr lang="en-US" dirty="0">
              <a:latin typeface="Calibri" charset="0"/>
              <a:ea typeface="ＭＳ Ｐゴシック" charset="0"/>
              <a:cs typeface="ＭＳ Ｐゴシック" charset="0"/>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A45B2C1F-2E6D-8541-878B-0C44194337FE}" type="slidenum">
              <a:rPr lang="en-US" sz="1200">
                <a:latin typeface="Calibri" charset="0"/>
              </a:rPr>
              <a:pPr eaLnBrk="1" hangingPunct="1"/>
              <a:t>6</a:t>
            </a:fld>
            <a:endParaRPr lang="en-US"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Presenter can provide stats (if available) about the growth of the school</a:t>
            </a:r>
            <a:r>
              <a:rPr lang="ja-JP" altLang="en-US" dirty="0" smtClean="0">
                <a:ea typeface="ＭＳ Ｐゴシック" pitchFamily="34" charset="-128"/>
              </a:rPr>
              <a:t>’</a:t>
            </a:r>
            <a:r>
              <a:rPr lang="en-US" altLang="ja-JP" dirty="0" smtClean="0">
                <a:ea typeface="ＭＳ Ｐゴシック" pitchFamily="34" charset="-128"/>
              </a:rPr>
              <a:t>s AP program.</a:t>
            </a:r>
          </a:p>
          <a:p>
            <a:endParaRPr lang="en-US" altLang="ja-JP" dirty="0" smtClean="0">
              <a:ea typeface="ＭＳ Ｐゴシック" pitchFamily="34" charset="-128"/>
            </a:endParaRPr>
          </a:p>
          <a:p>
            <a:r>
              <a:rPr lang="en-US" sz="1200" b="0" i="0" kern="1200" dirty="0" smtClean="0">
                <a:solidFill>
                  <a:schemeClr val="tx1"/>
                </a:solidFill>
                <a:latin typeface="+mn-lt"/>
                <a:ea typeface="ＭＳ Ｐゴシック" charset="-128"/>
                <a:cs typeface="ＭＳ Ｐゴシック" charset="-128"/>
              </a:rPr>
              <a:t>AP</a:t>
            </a:r>
            <a:r>
              <a:rPr lang="en-US" sz="1200" b="0" i="0" kern="1200" baseline="0" dirty="0" smtClean="0">
                <a:solidFill>
                  <a:schemeClr val="tx1"/>
                </a:solidFill>
                <a:latin typeface="+mn-lt"/>
                <a:ea typeface="ＭＳ Ｐゴシック" charset="-128"/>
                <a:cs typeface="ＭＳ Ｐゴシック" charset="-128"/>
              </a:rPr>
              <a:t> Scholars information [if needed]: </a:t>
            </a:r>
            <a:r>
              <a:rPr lang="en-US" dirty="0" smtClean="0">
                <a:hlinkClick r:id="rId3"/>
              </a:rPr>
              <a:t>https://apstudent.collegeboard.org/exploreap/the-rewards/scholar-awards</a:t>
            </a:r>
            <a:endParaRPr lang="en-US" dirty="0">
              <a:latin typeface="Calibri" charset="0"/>
              <a:ea typeface="ＭＳ Ｐゴシック" charset="0"/>
              <a:cs typeface="ＭＳ Ｐゴシック"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12F9F38B-A5E4-FB40-A412-8780BF9B8474}" type="slidenum">
              <a:rPr lang="en-US" sz="1200">
                <a:latin typeface="Calibri" charset="0"/>
              </a:rPr>
              <a:pPr eaLnBrk="1" hangingPunct="1"/>
              <a:t>7</a:t>
            </a:fld>
            <a:endParaRPr lang="en-US"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marL="228600" indent="-228600" eaLnBrk="1" hangingPunct="1">
              <a:spcBef>
                <a:spcPct val="0"/>
              </a:spcBef>
              <a:buFont typeface="Calibri" charset="0"/>
              <a:buNone/>
            </a:pPr>
            <a:endParaRPr lang="en-US">
              <a:latin typeface="Calibri" charset="0"/>
              <a:ea typeface="ＭＳ Ｐゴシック" charset="0"/>
              <a:cs typeface="ＭＳ Ｐゴシック"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1B6AEC85-0890-D948-94BC-198822CF0DE9}" type="slidenum">
              <a:rPr lang="en-US" sz="1200">
                <a:latin typeface="Calibri" charset="0"/>
              </a:rPr>
              <a:pPr eaLnBrk="1" hangingPunct="1"/>
              <a:t>8</a:t>
            </a:fld>
            <a:endParaRPr lang="en-US"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pitchFamily="34" charset="0"/>
                <a:ea typeface="ＭＳ Ｐゴシック" pitchFamily="34" charset="-128"/>
              </a:rPr>
              <a:t>Presenters are encouraged to include the AP</a:t>
            </a:r>
            <a:r>
              <a:rPr lang="en-US" baseline="30000" dirty="0" smtClean="0">
                <a:latin typeface="Calibri" pitchFamily="34" charset="0"/>
                <a:ea typeface="ＭＳ Ｐゴシック" pitchFamily="34" charset="-128"/>
              </a:rPr>
              <a:t>®</a:t>
            </a:r>
            <a:r>
              <a:rPr lang="en-US" dirty="0" smtClean="0">
                <a:latin typeface="Calibri" pitchFamily="34" charset="0"/>
                <a:ea typeface="ＭＳ Ｐゴシック" pitchFamily="34" charset="-128"/>
              </a:rPr>
              <a:t> policies and statements of their own local and state universities where applicable to reinforce the importance of AP classes in the competitive college admission process.</a:t>
            </a:r>
          </a:p>
          <a:p>
            <a:endParaRPr lang="en-US" dirty="0">
              <a:latin typeface="Calibri" charset="0"/>
              <a:ea typeface="ＭＳ Ｐゴシック" charset="0"/>
              <a:cs typeface="ＭＳ Ｐゴシック"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234B605E-2CDE-774F-AD9B-F0F10A20A43B}" type="slidenum">
              <a:rPr lang="en-US" sz="1200">
                <a:latin typeface="Calibri" charset="0"/>
              </a:rPr>
              <a:pPr eaLnBrk="1" hangingPunct="1"/>
              <a:t>10</a:t>
            </a:fld>
            <a:endParaRPr lang="en-US"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990600" y="2819400"/>
            <a:ext cx="7162800" cy="1219200"/>
          </a:xfrm>
          <a:prstGeom prst="rect">
            <a:avLst/>
          </a:prstGeom>
        </p:spPr>
        <p:txBody>
          <a:bodyPr anchor="t"/>
          <a:lstStyle>
            <a:lvl1pPr algn="ctr">
              <a:defRPr sz="5400" b="1">
                <a:solidFill>
                  <a:srgbClr val="FFFFFF"/>
                </a:solidFill>
                <a:latin typeface="+mj-lt"/>
              </a:defRPr>
            </a:lvl1pPr>
          </a:lstStyle>
          <a:p>
            <a:r>
              <a:rPr lang="en-US" smtClean="0"/>
              <a:t>Click to edit Master title style</a:t>
            </a:r>
            <a:endParaRPr lang="en-US" dirty="0"/>
          </a:p>
        </p:txBody>
      </p:sp>
      <p:pic>
        <p:nvPicPr>
          <p:cNvPr id="5" name="Picture 3"/>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val="0"/>
              </a:ext>
            </a:extLst>
          </a:blip>
          <a:srcRect t="67460" b="16667"/>
          <a:stretch/>
        </p:blipFill>
        <p:spPr bwMode="auto">
          <a:xfrm>
            <a:off x="0" y="5760962"/>
            <a:ext cx="9144000" cy="1088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ollegeboard_logo_KO.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467600" y="6433094"/>
            <a:ext cx="1441237" cy="247105"/>
          </a:xfrm>
          <a:prstGeom prst="rect">
            <a:avLst/>
          </a:prstGeom>
        </p:spPr>
      </p:pic>
    </p:spTree>
    <p:extLst>
      <p:ext uri="{BB962C8B-B14F-4D97-AF65-F5344CB8AC3E}">
        <p14:creationId xmlns:p14="http://schemas.microsoft.com/office/powerpoint/2010/main" val="1821721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8" name="Picture 7" descr="146-554_AP_PPT_Sub.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146-554_AP_PPT_Sub.jpg"/>
          <p:cNvPicPr>
            <a:picLocks noChangeAspect="1"/>
          </p:cNvPicPr>
          <p:nvPr userDrawn="1"/>
        </p:nvPicPr>
        <p:blipFill rotWithShape="1">
          <a:blip r:embed="rId2" cstate="email">
            <a:extLst>
              <a:ext uri="{28A0092B-C50C-407E-A947-70E740481C1C}">
                <a14:useLocalDpi xmlns:a14="http://schemas.microsoft.com/office/drawing/2010/main" val="0"/>
              </a:ext>
            </a:extLst>
          </a:blip>
          <a:srcRect l="51111" r="25555"/>
          <a:stretch/>
        </p:blipFill>
        <p:spPr bwMode="auto">
          <a:xfrm>
            <a:off x="7010400" y="0"/>
            <a:ext cx="2133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seperator.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414338"/>
            <a:ext cx="914400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13"/>
          <p:cNvSpPr>
            <a:spLocks noGrp="1"/>
          </p:cNvSpPr>
          <p:nvPr>
            <p:ph sz="quarter" idx="11"/>
          </p:nvPr>
        </p:nvSpPr>
        <p:spPr>
          <a:xfrm>
            <a:off x="1066800" y="1447800"/>
            <a:ext cx="7086600" cy="4114800"/>
          </a:xfrm>
          <a:prstGeom prst="rect">
            <a:avLst/>
          </a:prstGeom>
        </p:spPr>
        <p:txBody>
          <a:bodyPr/>
          <a:lstStyle>
            <a:lvl1pPr>
              <a:defRPr sz="2000">
                <a:solidFill>
                  <a:srgbClr val="1B416C"/>
                </a:solidFill>
                <a:latin typeface="+mn-lt"/>
              </a:defRPr>
            </a:lvl1pPr>
            <a:lvl2pPr>
              <a:buClr>
                <a:srgbClr val="6FB867"/>
              </a:buClr>
              <a:buFont typeface="Arial"/>
              <a:buChar char="•"/>
              <a:defRPr>
                <a:solidFill>
                  <a:srgbClr val="1B416C"/>
                </a:solidFill>
                <a:latin typeface="+mn-lt"/>
              </a:defRPr>
            </a:lvl2pPr>
            <a:lvl3pPr>
              <a:buClr>
                <a:srgbClr val="6FB867"/>
              </a:buClr>
              <a:buFont typeface="Arial"/>
              <a:buChar char="•"/>
              <a:defRPr>
                <a:solidFill>
                  <a:srgbClr val="1B416C"/>
                </a:solidFill>
                <a:latin typeface="+mn-lt"/>
              </a:defRPr>
            </a:lvl3pPr>
            <a:lvl4pPr>
              <a:buSzPct val="100000"/>
              <a:buFontTx/>
              <a:buBlip>
                <a:blip r:embed="rId4"/>
              </a:buBlip>
              <a:defRPr sz="1300" baseline="0">
                <a:solidFill>
                  <a:srgbClr val="1B416C"/>
                </a:solidFill>
              </a:defRPr>
            </a:lvl4pPr>
            <a:lvl5pPr>
              <a:buFont typeface="Arial" pitchFamily="34" charset="0"/>
              <a:buChar char="•"/>
              <a:defRPr sz="1100" baseline="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9"/>
          <p:cNvSpPr>
            <a:spLocks noGrp="1"/>
          </p:cNvSpPr>
          <p:nvPr>
            <p:ph type="title"/>
          </p:nvPr>
        </p:nvSpPr>
        <p:spPr>
          <a:xfrm>
            <a:off x="0" y="457201"/>
            <a:ext cx="9144000" cy="685800"/>
          </a:xfrm>
        </p:spPr>
        <p:txBody>
          <a:bodyPr/>
          <a:lstStyle>
            <a:lvl1pPr algn="ctr">
              <a:defRPr sz="3200" b="1">
                <a:solidFill>
                  <a:schemeClr val="bg1"/>
                </a:solidFill>
                <a:latin typeface="+mj-lt"/>
              </a:defRPr>
            </a:lvl1pPr>
          </a:lstStyle>
          <a:p>
            <a:r>
              <a:rPr lang="en-US" dirty="0" smtClean="0"/>
              <a:t>Click to edit Master title style</a:t>
            </a:r>
            <a:endParaRPr lang="en-US" dirty="0"/>
          </a:p>
        </p:txBody>
      </p:sp>
      <p:pic>
        <p:nvPicPr>
          <p:cNvPr id="15" name="Picture 14" descr="collegeboard_logo_KO.png"/>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7467600" y="6433094"/>
            <a:ext cx="1441237" cy="247105"/>
          </a:xfrm>
          <a:prstGeom prst="rect">
            <a:avLst/>
          </a:prstGeom>
        </p:spPr>
      </p:pic>
    </p:spTree>
    <p:extLst>
      <p:ext uri="{BB962C8B-B14F-4D97-AF65-F5344CB8AC3E}">
        <p14:creationId xmlns:p14="http://schemas.microsoft.com/office/powerpoint/2010/main" val="12988560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7"/>
          <p:cNvSpPr>
            <a:spLocks noGrp="1"/>
          </p:cNvSpPr>
          <p:nvPr>
            <p:ph type="title"/>
          </p:nvPr>
        </p:nvSpPr>
        <p:spPr bwMode="auto">
          <a:xfrm>
            <a:off x="609600" y="3886200"/>
            <a:ext cx="6019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 name="Slide Number Placeholder 5"/>
          <p:cNvSpPr>
            <a:spLocks noGrp="1"/>
          </p:cNvSpPr>
          <p:nvPr>
            <p:ph type="sldNum" sz="quarter" idx="4"/>
          </p:nvPr>
        </p:nvSpPr>
        <p:spPr>
          <a:xfrm>
            <a:off x="5257800" y="6477000"/>
            <a:ext cx="2133600" cy="304800"/>
          </a:xfrm>
          <a:prstGeom prst="rect">
            <a:avLst/>
          </a:prstGeom>
        </p:spPr>
        <p:txBody>
          <a:bodyPr vert="horz" wrap="square" lIns="91440" tIns="45720" rIns="91440" bIns="45720" numCol="1" anchor="ctr" anchorCtr="0" compatLnSpc="1">
            <a:prstTxWarp prst="textNoShape">
              <a:avLst/>
            </a:prstTxWarp>
          </a:bodyPr>
          <a:lstStyle>
            <a:lvl1pPr>
              <a:defRPr sz="800">
                <a:solidFill>
                  <a:schemeClr val="bg1"/>
                </a:solidFill>
              </a:defRPr>
            </a:lvl1pPr>
          </a:lstStyle>
          <a:p>
            <a:pPr>
              <a:defRPr/>
            </a:pPr>
            <a:r>
              <a:rPr lang="en-US"/>
              <a:t>Page </a:t>
            </a:r>
            <a:fld id="{92DAEF31-F4BA-0249-8059-84DB830615C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14" r:id="rId1"/>
    <p:sldLayoutId id="2147484615" r:id="rId2"/>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2800" kern="1200" dirty="0">
          <a:solidFill>
            <a:schemeClr val="bg1"/>
          </a:solidFill>
          <a:latin typeface="Calibri (Headings)"/>
          <a:ea typeface="ＭＳ Ｐゴシック" charset="-128"/>
          <a:cs typeface="Calibri (Headings)"/>
        </a:defRPr>
      </a:lvl1pPr>
      <a:lvl2pPr algn="l" rtl="0" eaLnBrk="0" fontAlgn="base" hangingPunct="0">
        <a:spcBef>
          <a:spcPct val="0"/>
        </a:spcBef>
        <a:spcAft>
          <a:spcPct val="0"/>
        </a:spcAft>
        <a:defRPr sz="2800">
          <a:solidFill>
            <a:schemeClr val="bg1"/>
          </a:solidFill>
          <a:latin typeface="Calibri (Headings)" charset="0"/>
          <a:ea typeface="ＭＳ Ｐゴシック" charset="-128"/>
          <a:cs typeface="Calibri (Headings)" charset="0"/>
        </a:defRPr>
      </a:lvl2pPr>
      <a:lvl3pPr algn="l" rtl="0" eaLnBrk="0" fontAlgn="base" hangingPunct="0">
        <a:spcBef>
          <a:spcPct val="0"/>
        </a:spcBef>
        <a:spcAft>
          <a:spcPct val="0"/>
        </a:spcAft>
        <a:defRPr sz="2800">
          <a:solidFill>
            <a:schemeClr val="bg1"/>
          </a:solidFill>
          <a:latin typeface="Calibri (Headings)" charset="0"/>
          <a:ea typeface="ＭＳ Ｐゴシック" charset="-128"/>
          <a:cs typeface="Calibri (Headings)" charset="0"/>
        </a:defRPr>
      </a:lvl3pPr>
      <a:lvl4pPr algn="l" rtl="0" eaLnBrk="0" fontAlgn="base" hangingPunct="0">
        <a:spcBef>
          <a:spcPct val="0"/>
        </a:spcBef>
        <a:spcAft>
          <a:spcPct val="0"/>
        </a:spcAft>
        <a:defRPr sz="2800">
          <a:solidFill>
            <a:schemeClr val="bg1"/>
          </a:solidFill>
          <a:latin typeface="Calibri (Headings)" charset="0"/>
          <a:ea typeface="ＭＳ Ｐゴシック" charset="-128"/>
          <a:cs typeface="Calibri (Headings)" charset="0"/>
        </a:defRPr>
      </a:lvl4pPr>
      <a:lvl5pPr algn="l" rtl="0" eaLnBrk="0" fontAlgn="base" hangingPunct="0">
        <a:spcBef>
          <a:spcPct val="0"/>
        </a:spcBef>
        <a:spcAft>
          <a:spcPct val="0"/>
        </a:spcAft>
        <a:defRPr sz="2800">
          <a:solidFill>
            <a:schemeClr val="bg1"/>
          </a:solidFill>
          <a:latin typeface="Calibri (Headings)" charset="0"/>
          <a:ea typeface="ＭＳ Ｐゴシック" charset="-128"/>
          <a:cs typeface="Calibri (Headings)" charset="0"/>
        </a:defRPr>
      </a:lvl5pPr>
      <a:lvl6pPr marL="457200" algn="l" rtl="0" fontAlgn="base">
        <a:spcBef>
          <a:spcPct val="0"/>
        </a:spcBef>
        <a:spcAft>
          <a:spcPct val="0"/>
        </a:spcAft>
        <a:defRPr sz="3000">
          <a:solidFill>
            <a:srgbClr val="003366"/>
          </a:solidFill>
          <a:latin typeface="Serifa Std 55 Roman" pitchFamily="18" charset="0"/>
        </a:defRPr>
      </a:lvl6pPr>
      <a:lvl7pPr marL="914400" algn="l" rtl="0" fontAlgn="base">
        <a:spcBef>
          <a:spcPct val="0"/>
        </a:spcBef>
        <a:spcAft>
          <a:spcPct val="0"/>
        </a:spcAft>
        <a:defRPr sz="3000">
          <a:solidFill>
            <a:srgbClr val="003366"/>
          </a:solidFill>
          <a:latin typeface="Serifa Std 55 Roman" pitchFamily="18" charset="0"/>
        </a:defRPr>
      </a:lvl7pPr>
      <a:lvl8pPr marL="1371600" algn="l" rtl="0" fontAlgn="base">
        <a:spcBef>
          <a:spcPct val="0"/>
        </a:spcBef>
        <a:spcAft>
          <a:spcPct val="0"/>
        </a:spcAft>
        <a:defRPr sz="3000">
          <a:solidFill>
            <a:srgbClr val="003366"/>
          </a:solidFill>
          <a:latin typeface="Serifa Std 55 Roman" pitchFamily="18" charset="0"/>
        </a:defRPr>
      </a:lvl8pPr>
      <a:lvl9pPr marL="1828800" algn="l" rtl="0" fontAlgn="base">
        <a:spcBef>
          <a:spcPct val="0"/>
        </a:spcBef>
        <a:spcAft>
          <a:spcPct val="0"/>
        </a:spcAft>
        <a:defRPr sz="3000">
          <a:solidFill>
            <a:srgbClr val="003366"/>
          </a:solidFill>
          <a:latin typeface="Serifa Std 55 Roman" pitchFamily="18" charset="0"/>
        </a:defRPr>
      </a:lvl9pPr>
    </p:titleStyle>
    <p:bodyStyle>
      <a:lvl1pPr marL="342900" indent="-342900" algn="l" rtl="0" eaLnBrk="0" fontAlgn="base" hangingPunct="0">
        <a:spcBef>
          <a:spcPct val="20000"/>
        </a:spcBef>
        <a:spcAft>
          <a:spcPct val="0"/>
        </a:spcAft>
        <a:buFont typeface="Wingdings" charset="0"/>
        <a:defRPr lang="en-US" sz="1600" kern="1200" dirty="0">
          <a:solidFill>
            <a:schemeClr val="tx1"/>
          </a:solidFill>
          <a:latin typeface="+mj-lt"/>
          <a:ea typeface="ＭＳ Ｐゴシック" charset="-128"/>
          <a:cs typeface="ＭＳ Ｐゴシック" charset="-128"/>
        </a:defRPr>
      </a:lvl1pPr>
      <a:lvl2pPr marL="461963" indent="-233363" algn="l" rtl="0" eaLnBrk="0" fontAlgn="base" hangingPunct="0">
        <a:spcBef>
          <a:spcPct val="20000"/>
        </a:spcBef>
        <a:spcAft>
          <a:spcPct val="0"/>
        </a:spcAft>
        <a:buClr>
          <a:srgbClr val="00B0F0"/>
        </a:buClr>
        <a:buFont typeface="Arial" charset="0"/>
        <a:buChar char="►"/>
        <a:defRPr lang="en-US" sz="1500" kern="1200" dirty="0">
          <a:solidFill>
            <a:schemeClr val="tx1"/>
          </a:solidFill>
          <a:latin typeface="+mj-lt"/>
          <a:ea typeface="ＭＳ Ｐゴシック" charset="-128"/>
          <a:cs typeface="+mn-cs"/>
        </a:defRPr>
      </a:lvl2pPr>
      <a:lvl3pPr marL="630238" indent="-168275" algn="l" rtl="0" eaLnBrk="0" fontAlgn="base" hangingPunct="0">
        <a:spcBef>
          <a:spcPts val="600"/>
        </a:spcBef>
        <a:spcAft>
          <a:spcPct val="0"/>
        </a:spcAft>
        <a:buClr>
          <a:srgbClr val="E5D490"/>
        </a:buClr>
        <a:defRPr lang="en-US" sz="1200" kern="1200" dirty="0">
          <a:solidFill>
            <a:schemeClr val="tx1"/>
          </a:solidFill>
          <a:latin typeface="+mj-lt"/>
          <a:ea typeface="ＭＳ Ｐゴシック" charset="-128"/>
          <a:cs typeface="+mn-cs"/>
        </a:defRPr>
      </a:lvl3pPr>
      <a:lvl4pPr marL="800100" indent="-114300" algn="l" rtl="0" eaLnBrk="0" fontAlgn="base" hangingPunct="0">
        <a:spcBef>
          <a:spcPct val="20000"/>
        </a:spcBef>
        <a:spcAft>
          <a:spcPct val="0"/>
        </a:spcAft>
        <a:buFont typeface="Arial" charset="0"/>
        <a:buChar char="•"/>
        <a:defRPr sz="1300" kern="1200">
          <a:solidFill>
            <a:schemeClr val="tx1"/>
          </a:solidFill>
          <a:latin typeface="+mj-lt"/>
          <a:ea typeface="ＭＳ Ｐゴシック" charset="-128"/>
          <a:cs typeface="+mn-cs"/>
        </a:defRPr>
      </a:lvl4pPr>
      <a:lvl5pPr marL="1028700" indent="-114300" algn="l" rtl="0" eaLnBrk="0" fontAlgn="base" hangingPunct="0">
        <a:spcBef>
          <a:spcPct val="20000"/>
        </a:spcBef>
        <a:spcAft>
          <a:spcPct val="0"/>
        </a:spcAft>
        <a:buFont typeface="Arial" charset="0"/>
        <a:buChar char="•"/>
        <a:defRPr sz="1100" kern="1200">
          <a:solidFill>
            <a:schemeClr val="tx1"/>
          </a:solidFill>
          <a:latin typeface="+mj-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ollegeboard.org/apcreditpolicy"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www.youtube.com/watch?v=hVZ8RL_SdEU&amp;list=PLoGgviqq4844WmFemQbcgxqthguH2wWIY" TargetMode="External"/><Relationship Id="rId3" Type="http://schemas.openxmlformats.org/officeDocument/2006/relationships/hyperlink" Target="http://www.youtube.com/advancedplacement" TargetMode="External"/><Relationship Id="rId7" Type="http://schemas.openxmlformats.org/officeDocument/2006/relationships/hyperlink" Target="http://www.youtube.com/watch?v=uODGo_Deemw"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youtube.com/watch?v=AmfSnCHOTbc" TargetMode="External"/><Relationship Id="rId5" Type="http://schemas.openxmlformats.org/officeDocument/2006/relationships/hyperlink" Target="http://www.youtube.com/watch?v=uODGo_Deemw&amp;list=PLoGgviqq4844WmFemQbcgxqthguH2wWIY&amp;index=10" TargetMode="External"/><Relationship Id="rId10" Type="http://schemas.openxmlformats.org/officeDocument/2006/relationships/hyperlink" Target="http://www.youtube.com/watch?v=jNxWaty419A" TargetMode="External"/><Relationship Id="rId4" Type="http://schemas.openxmlformats.org/officeDocument/2006/relationships/hyperlink" Target="http://www.youtube.com/watch?v=JOFQBRAe7jo" TargetMode="External"/><Relationship Id="rId9" Type="http://schemas.openxmlformats.org/officeDocument/2006/relationships/hyperlink" Target="http://www.youtube.com/watch?v=VnEPW5ounSA"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ideo" Target="https://www.youtube.com/embed/oU_05qC2QAM" TargetMode="External"/><Relationship Id="rId5" Type="http://schemas.openxmlformats.org/officeDocument/2006/relationships/image" Target="../media/image18.png"/><Relationship Id="rId4" Type="http://schemas.openxmlformats.org/officeDocument/2006/relationships/hyperlink" Target="http://www.youtube.com/watch?v=oU_05qC2QAM&amp;list=PLoGgviqq4846ZE2EhrSWv1LFbXzRLGjG4&amp;index=7"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apstudent.collegeboard.org/hom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collegeboard.org/apcreditpolicy" TargetMode="External"/><Relationship Id="rId5" Type="http://schemas.openxmlformats.org/officeDocument/2006/relationships/hyperlink" Target="http://www.collegeboard.org/quickstart" TargetMode="External"/><Relationship Id="rId4" Type="http://schemas.openxmlformats.org/officeDocument/2006/relationships/hyperlink" Target="bigfuture.collegeboard.or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3" descr="image_title_1.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425700"/>
            <a:ext cx="91440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4"/>
          <p:cNvSpPr txBox="1">
            <a:spLocks/>
          </p:cNvSpPr>
          <p:nvPr/>
        </p:nvSpPr>
        <p:spPr bwMode="auto">
          <a:xfrm>
            <a:off x="990600" y="4724400"/>
            <a:ext cx="7162800" cy="304800"/>
          </a:xfrm>
          <a:prstGeom prst="rect">
            <a:avLst/>
          </a:prstGeom>
          <a:noFill/>
          <a:ln w="9525">
            <a:noFill/>
            <a:miter lim="800000"/>
            <a:headEnd/>
            <a:tailEnd/>
          </a:ln>
        </p:spPr>
        <p:txBody>
          <a:bodyPr anchor="ctr"/>
          <a:lstStyle/>
          <a:p>
            <a:pPr algn="ctr" eaLnBrk="0" hangingPunct="0">
              <a:defRPr/>
            </a:pPr>
            <a:r>
              <a:rPr lang="en-US" sz="1800" dirty="0" smtClean="0">
                <a:solidFill>
                  <a:schemeClr val="bg1"/>
                </a:solidFill>
                <a:latin typeface="+mn-lt"/>
                <a:ea typeface="+mn-ea"/>
                <a:cs typeface="+mn-cs"/>
              </a:rPr>
              <a:t>Col. </a:t>
            </a:r>
            <a:r>
              <a:rPr lang="en-US" sz="1800" dirty="0" err="1" smtClean="0">
                <a:solidFill>
                  <a:schemeClr val="bg1"/>
                </a:solidFill>
                <a:latin typeface="+mn-lt"/>
                <a:ea typeface="+mn-ea"/>
                <a:cs typeface="+mn-cs"/>
              </a:rPr>
              <a:t>Zadok</a:t>
            </a:r>
            <a:r>
              <a:rPr lang="en-US" sz="1800" dirty="0" smtClean="0">
                <a:solidFill>
                  <a:schemeClr val="bg1"/>
                </a:solidFill>
                <a:latin typeface="+mn-lt"/>
                <a:ea typeface="+mn-ea"/>
                <a:cs typeface="+mn-cs"/>
              </a:rPr>
              <a:t> Magruder High School</a:t>
            </a:r>
          </a:p>
          <a:p>
            <a:pPr algn="ctr" eaLnBrk="0" hangingPunct="0">
              <a:defRPr/>
            </a:pPr>
            <a:r>
              <a:rPr lang="en-US" sz="1800" dirty="0" smtClean="0">
                <a:solidFill>
                  <a:schemeClr val="bg1"/>
                </a:solidFill>
                <a:latin typeface="+mn-lt"/>
                <a:ea typeface="+mn-ea"/>
                <a:cs typeface="+mn-cs"/>
              </a:rPr>
              <a:t>Mrs. Virginia Snyder, Academic Coordinator</a:t>
            </a:r>
            <a:endParaRPr lang="en-US" sz="1800" dirty="0">
              <a:solidFill>
                <a:schemeClr val="bg1"/>
              </a:solidFill>
              <a:latin typeface="+mn-lt"/>
              <a:ea typeface="+mj-ea"/>
              <a:cs typeface="+mj-cs"/>
            </a:endParaRPr>
          </a:p>
        </p:txBody>
      </p:sp>
      <p:sp>
        <p:nvSpPr>
          <p:cNvPr id="6147" name="Title 4"/>
          <p:cNvSpPr>
            <a:spLocks noGrp="1"/>
          </p:cNvSpPr>
          <p:nvPr>
            <p:ph type="title"/>
          </p:nvPr>
        </p:nvSpPr>
        <p:spPr/>
        <p:txBody>
          <a:bodyPr anchor="ctr"/>
          <a:lstStyle/>
          <a:p>
            <a:r>
              <a:rPr sz="3600" dirty="0">
                <a:latin typeface="Calibri" charset="0"/>
                <a:ea typeface="ＭＳ Ｐゴシック" charset="0"/>
              </a:rPr>
              <a:t>An Introduction to the </a:t>
            </a:r>
            <a:br>
              <a:rPr sz="3600" dirty="0">
                <a:latin typeface="Calibri" charset="0"/>
                <a:ea typeface="ＭＳ Ｐゴシック" charset="0"/>
              </a:rPr>
            </a:br>
            <a:r>
              <a:rPr sz="3600" dirty="0">
                <a:latin typeface="Calibri" charset="0"/>
                <a:ea typeface="ＭＳ Ｐゴシック" charset="0"/>
              </a:rPr>
              <a:t>Advanced </a:t>
            </a:r>
            <a:r>
              <a:rPr sz="3600" dirty="0" smtClean="0">
                <a:latin typeface="Calibri" charset="0"/>
                <a:ea typeface="ＭＳ Ｐゴシック" charset="0"/>
              </a:rPr>
              <a:t>Placement</a:t>
            </a:r>
            <a:r>
              <a:rPr sz="2800" baseline="30000" dirty="0" smtClean="0">
                <a:latin typeface="Arial" charset="0"/>
                <a:ea typeface="ＭＳ Ｐゴシック" charset="0"/>
                <a:cs typeface="Arial" charset="0"/>
              </a:rPr>
              <a:t> </a:t>
            </a:r>
            <a:r>
              <a:rPr sz="2800" dirty="0" smtClean="0">
                <a:latin typeface="Arial" charset="0"/>
                <a:ea typeface="ＭＳ Ｐゴシック" charset="0"/>
                <a:cs typeface="Arial" charset="0"/>
              </a:rPr>
              <a:t>Program</a:t>
            </a:r>
            <a:r>
              <a:rPr lang="en-US" sz="2800" baseline="30000" dirty="0" smtClean="0">
                <a:latin typeface="+mn-lt"/>
                <a:ea typeface="ＭＳ Ｐゴシック" charset="0"/>
                <a:cs typeface="Arial" charset="0"/>
              </a:rPr>
              <a:t>®</a:t>
            </a:r>
            <a:endParaRPr sz="2800" b="0" dirty="0">
              <a:latin typeface="+mn-lt"/>
              <a:ea typeface="ＭＳ Ｐゴシック"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8"/>
          <p:cNvSpPr>
            <a:spLocks noGrp="1"/>
          </p:cNvSpPr>
          <p:nvPr>
            <p:ph sz="quarter" idx="4294967295"/>
          </p:nvPr>
        </p:nvSpPr>
        <p:spPr bwMode="auto">
          <a:xfrm>
            <a:off x="1066800" y="1447800"/>
            <a:ext cx="70866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5750" indent="-285750">
              <a:spcAft>
                <a:spcPts val="1800"/>
              </a:spcAft>
              <a:buClr>
                <a:srgbClr val="6FB867"/>
              </a:buClr>
              <a:buFont typeface="Arial" panose="020B0604020202020204" pitchFamily="34" charset="0"/>
              <a:buChar char="•"/>
              <a:defRPr/>
            </a:pPr>
            <a:r>
              <a:rPr lang="en-US" dirty="0" smtClean="0">
                <a:ea typeface="ＭＳ Ｐゴシック" pitchFamily="34" charset="-128"/>
              </a:rPr>
              <a:t>85% of selective colleges and universities report that a student</a:t>
            </a:r>
            <a:r>
              <a:rPr lang="en-US" altLang="ja-JP" dirty="0" smtClean="0">
                <a:ea typeface="ＭＳ Ｐゴシック" pitchFamily="34" charset="-128"/>
              </a:rPr>
              <a:t>’s AP experience favorably impacts admission decisions*</a:t>
            </a:r>
          </a:p>
          <a:p>
            <a:pPr marL="285750" indent="-285750">
              <a:spcAft>
                <a:spcPts val="1800"/>
              </a:spcAft>
              <a:buClr>
                <a:srgbClr val="6FB867"/>
              </a:buClr>
              <a:buFont typeface="Arial" panose="020B0604020202020204" pitchFamily="34" charset="0"/>
              <a:buChar char="•"/>
              <a:defRPr/>
            </a:pPr>
            <a:r>
              <a:rPr lang="en-US" dirty="0" smtClean="0">
                <a:ea typeface="ＭＳ Ｐゴシック" pitchFamily="34" charset="-128"/>
              </a:rPr>
              <a:t>Colleges rank grades in college-preparatory courses and strength of curriculum as the two top factors in the admission decision</a:t>
            </a:r>
          </a:p>
          <a:p>
            <a:pPr marL="285750" indent="-285750">
              <a:spcAft>
                <a:spcPts val="1800"/>
              </a:spcAft>
              <a:buClr>
                <a:srgbClr val="6FB867"/>
              </a:buClr>
              <a:buFont typeface="Arial" panose="020B0604020202020204" pitchFamily="34" charset="0"/>
              <a:buChar char="•"/>
              <a:defRPr/>
            </a:pPr>
            <a:r>
              <a:rPr lang="en-US" dirty="0" smtClean="0">
                <a:ea typeface="ＭＳ Ｐゴシック" pitchFamily="34" charset="-128"/>
              </a:rPr>
              <a:t>AP courses tell college admission officials that students are challenging themselves and preparing for the rigors they'</a:t>
            </a:r>
            <a:r>
              <a:rPr lang="en-US" altLang="ja-JP" dirty="0" smtClean="0">
                <a:ea typeface="ＭＳ Ｐゴシック" pitchFamily="34" charset="-128"/>
              </a:rPr>
              <a:t>ll encounter in their college careers</a:t>
            </a:r>
          </a:p>
          <a:p>
            <a:pPr marL="171450" indent="-171450" algn="r">
              <a:spcAft>
                <a:spcPts val="1800"/>
              </a:spcAft>
              <a:buClr>
                <a:srgbClr val="6FB867"/>
              </a:buClr>
              <a:buFont typeface="Arial" panose="020B0604020202020204" pitchFamily="34" charset="0"/>
              <a:buChar char="•"/>
            </a:pPr>
            <a:r>
              <a:rPr lang="en-US" sz="1000" i="1" dirty="0" smtClean="0">
                <a:latin typeface="Calibri" charset="0"/>
                <a:ea typeface="ＭＳ Ｐゴシック" charset="0"/>
                <a:cs typeface="ＭＳ Ｐゴシック" charset="0"/>
              </a:rPr>
              <a:t>*Unpublished institutional research, Crux Research Inc., March 2007</a:t>
            </a:r>
            <a:endParaRPr lang="en-US" sz="1000" i="1" dirty="0">
              <a:latin typeface="Calibri" charset="0"/>
              <a:ea typeface="ＭＳ Ｐゴシック" charset="0"/>
              <a:cs typeface="ＭＳ Ｐゴシック" charset="0"/>
            </a:endParaRPr>
          </a:p>
        </p:txBody>
      </p:sp>
      <p:sp>
        <p:nvSpPr>
          <p:cNvPr id="23554" name="Title 7"/>
          <p:cNvSpPr>
            <a:spLocks noGrp="1"/>
          </p:cNvSpPr>
          <p:nvPr>
            <p:ph type="title"/>
          </p:nvPr>
        </p:nvSpPr>
        <p:spPr>
          <a:xfrm>
            <a:off x="0" y="457200"/>
            <a:ext cx="9220200" cy="685800"/>
          </a:xfrm>
        </p:spPr>
        <p:txBody>
          <a:bodyPr/>
          <a:lstStyle/>
          <a:p>
            <a:pPr>
              <a:defRPr/>
            </a:pPr>
            <a:r>
              <a:rPr dirty="0" smtClean="0">
                <a:ea typeface="ＭＳ Ｐゴシック" pitchFamily="34" charset="-128"/>
              </a:rPr>
              <a:t>AP</a:t>
            </a:r>
            <a:r>
              <a:rPr lang="en-US" baseline="30000" dirty="0" smtClean="0">
                <a:ea typeface="ＭＳ Ｐゴシック" pitchFamily="34" charset="-128"/>
              </a:rPr>
              <a:t>®</a:t>
            </a:r>
            <a:r>
              <a:rPr dirty="0" smtClean="0">
                <a:ea typeface="ＭＳ Ｐゴシック" pitchFamily="34" charset="-128"/>
              </a:rPr>
              <a:t> from the College Admissions Perspective</a:t>
            </a:r>
          </a:p>
        </p:txBody>
      </p:sp>
      <p:sp>
        <p:nvSpPr>
          <p:cNvPr id="23555"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8"/>
          <p:cNvSpPr>
            <a:spLocks noGrp="1"/>
          </p:cNvSpPr>
          <p:nvPr>
            <p:ph sz="quarter" idx="4294967295"/>
          </p:nvPr>
        </p:nvSpPr>
        <p:spPr bwMode="auto">
          <a:xfrm>
            <a:off x="1066800" y="1447800"/>
            <a:ext cx="70866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5750" indent="-285750">
              <a:spcAft>
                <a:spcPts val="1800"/>
              </a:spcAft>
              <a:buClr>
                <a:srgbClr val="6FB867"/>
              </a:buClr>
              <a:buFont typeface="Arial" panose="020B0604020202020204" pitchFamily="34" charset="0"/>
              <a:buChar char="•"/>
              <a:defRPr/>
            </a:pPr>
            <a:r>
              <a:rPr lang="en-US" dirty="0" smtClean="0">
                <a:ea typeface="ＭＳ Ｐゴシック" pitchFamily="34" charset="-128"/>
              </a:rPr>
              <a:t>Taking an AP course helps students build critical thinking skills, confidence, and the essential time management and study skills needed for college success</a:t>
            </a:r>
          </a:p>
          <a:p>
            <a:pPr marL="285750" indent="-285750">
              <a:spcAft>
                <a:spcPts val="1800"/>
              </a:spcAft>
              <a:buClr>
                <a:srgbClr val="6FB867"/>
              </a:buClr>
              <a:buFont typeface="Arial" panose="020B0604020202020204" pitchFamily="34" charset="0"/>
              <a:buChar char="•"/>
              <a:defRPr/>
            </a:pPr>
            <a:r>
              <a:rPr lang="en-US" dirty="0" smtClean="0">
                <a:ea typeface="ＭＳ Ｐゴシック" pitchFamily="34" charset="-128"/>
              </a:rPr>
              <a:t>Nationally, research shows that students who score a 3 or higher on an AP Exam typically earn higher grade point averages in college and have higher graduation rates than their non-AP peers*</a:t>
            </a:r>
          </a:p>
          <a:p>
            <a:pPr marL="0" indent="0" algn="r">
              <a:spcAft>
                <a:spcPts val="1800"/>
              </a:spcAft>
              <a:buClr>
                <a:srgbClr val="6FB867"/>
              </a:buClr>
              <a:defRPr/>
            </a:pPr>
            <a:r>
              <a:rPr lang="en-US" sz="1000" i="1" dirty="0" smtClean="0">
                <a:ea typeface="ＭＳ Ｐゴシック" pitchFamily="34" charset="-128"/>
              </a:rPr>
              <a:t>*2009, The College Board, </a:t>
            </a:r>
            <a:r>
              <a:rPr lang="en-US" altLang="ja-JP" sz="1000" i="1" dirty="0" smtClean="0">
                <a:ea typeface="ＭＳ Ｐゴシック" pitchFamily="34" charset="-128"/>
              </a:rPr>
              <a:t>“The Relationship Between AP Exam Performance and College Outcomes"</a:t>
            </a:r>
          </a:p>
          <a:p>
            <a:pPr marL="285750" indent="-285750">
              <a:spcAft>
                <a:spcPts val="1800"/>
              </a:spcAft>
              <a:buFont typeface="Arial" panose="020B0604020202020204" pitchFamily="34" charset="0"/>
              <a:buChar char="•"/>
            </a:pPr>
            <a:endParaRPr dirty="0">
              <a:latin typeface="Calibri" charset="0"/>
              <a:ea typeface="ＭＳ Ｐゴシック" charset="0"/>
              <a:cs typeface="ＭＳ Ｐゴシック" charset="0"/>
            </a:endParaRPr>
          </a:p>
        </p:txBody>
      </p:sp>
      <p:sp>
        <p:nvSpPr>
          <p:cNvPr id="25602" name="Title 7"/>
          <p:cNvSpPr>
            <a:spLocks noGrp="1"/>
          </p:cNvSpPr>
          <p:nvPr>
            <p:ph type="title"/>
          </p:nvPr>
        </p:nvSpPr>
        <p:spPr>
          <a:xfrm>
            <a:off x="0" y="457200"/>
            <a:ext cx="9220200" cy="685800"/>
          </a:xfrm>
        </p:spPr>
        <p:txBody>
          <a:bodyPr/>
          <a:lstStyle/>
          <a:p>
            <a:pPr>
              <a:defRPr/>
            </a:pPr>
            <a:r>
              <a:rPr lang="en-US" dirty="0" smtClean="0">
                <a:ea typeface="ＭＳ Ｐゴシック" pitchFamily="34" charset="-128"/>
              </a:rPr>
              <a:t>AP</a:t>
            </a:r>
            <a:r>
              <a:rPr lang="en-US" baseline="30000" dirty="0" smtClean="0">
                <a:ea typeface="ＭＳ Ｐゴシック" pitchFamily="34" charset="-128"/>
              </a:rPr>
              <a:t>®</a:t>
            </a:r>
            <a:r>
              <a:rPr lang="en-US" dirty="0" smtClean="0">
                <a:ea typeface="ＭＳ Ｐゴシック" pitchFamily="34" charset="-128"/>
              </a:rPr>
              <a:t>: Skills &amp; Advantages that Last a Lifetime</a:t>
            </a:r>
            <a:endParaRPr dirty="0" smtClean="0">
              <a:ea typeface="ＭＳ Ｐゴシック" pitchFamily="34" charset="-128"/>
            </a:endParaRPr>
          </a:p>
        </p:txBody>
      </p:sp>
      <p:sp>
        <p:nvSpPr>
          <p:cNvPr id="25603"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8"/>
          <p:cNvSpPr>
            <a:spLocks noGrp="1"/>
          </p:cNvSpPr>
          <p:nvPr>
            <p:ph sz="quarter" idx="4294967295"/>
          </p:nvPr>
        </p:nvSpPr>
        <p:spPr bwMode="auto">
          <a:xfrm>
            <a:off x="1066800" y="1447800"/>
            <a:ext cx="70866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5750" indent="-285750">
              <a:spcAft>
                <a:spcPts val="1800"/>
              </a:spcAft>
              <a:buClr>
                <a:srgbClr val="6FB867"/>
              </a:buClr>
              <a:buFont typeface="Arial" panose="020B0604020202020204" pitchFamily="34" charset="0"/>
              <a:buChar char="•"/>
              <a:defRPr/>
            </a:pPr>
            <a:r>
              <a:rPr lang="en-US" dirty="0">
                <a:ea typeface="ＭＳ Ｐゴシック" pitchFamily="34" charset="-128"/>
              </a:rPr>
              <a:t>Students who take AP courses and exams are much more likely to complete a college degree on time.* Graduating in four years represents a significant savings on the cost of college.</a:t>
            </a:r>
          </a:p>
          <a:p>
            <a:pPr marL="285750" indent="-285750">
              <a:spcAft>
                <a:spcPts val="1800"/>
              </a:spcAft>
              <a:buClr>
                <a:srgbClr val="6FB867"/>
              </a:buClr>
              <a:buFont typeface="Arial" panose="020B0604020202020204" pitchFamily="34" charset="0"/>
              <a:buChar char="•"/>
              <a:defRPr/>
            </a:pPr>
            <a:r>
              <a:rPr lang="en-US" dirty="0" smtClean="0">
                <a:ea typeface="ＭＳ Ｐゴシック" pitchFamily="34" charset="-128"/>
              </a:rPr>
              <a:t>Only 1 in 4 college students completes a bachelor</a:t>
            </a:r>
            <a:r>
              <a:rPr lang="en-US" altLang="ja-JP" dirty="0" smtClean="0">
                <a:ea typeface="ＭＳ Ｐゴシック" pitchFamily="34" charset="-128"/>
              </a:rPr>
              <a:t>’s degree in 4 years.</a:t>
            </a:r>
          </a:p>
          <a:p>
            <a:pPr marL="285750" indent="-285750">
              <a:spcAft>
                <a:spcPts val="1800"/>
              </a:spcAft>
              <a:buClr>
                <a:srgbClr val="6FB867"/>
              </a:buClr>
              <a:buFont typeface="Arial" panose="020B0604020202020204" pitchFamily="34" charset="0"/>
              <a:buChar char="•"/>
              <a:defRPr/>
            </a:pPr>
            <a:r>
              <a:rPr lang="en-US" dirty="0" smtClean="0">
                <a:ea typeface="ＭＳ Ｐゴシック" pitchFamily="34" charset="-128"/>
              </a:rPr>
              <a:t>The average cost of college for a single year is $23,410** for in-state schools (tuition, fees, room/board, misc. expenses). </a:t>
            </a:r>
          </a:p>
          <a:p>
            <a:pPr marL="0" indent="0" algn="r">
              <a:spcAft>
                <a:spcPts val="1800"/>
              </a:spcAft>
              <a:defRPr/>
            </a:pPr>
            <a:r>
              <a:rPr lang="en-US" sz="1000" i="1" dirty="0" smtClean="0">
                <a:ea typeface="ＭＳ Ｐゴシック" pitchFamily="34" charset="-128"/>
              </a:rPr>
              <a:t>*</a:t>
            </a:r>
            <a:r>
              <a:rPr lang="en-US" sz="1000" dirty="0" smtClean="0">
                <a:ea typeface="ＭＳ Ｐゴシック" pitchFamily="34" charset="-128"/>
              </a:rPr>
              <a:t>College Outcomes Comparisons by AP and Non-AP High School Experiences</a:t>
            </a:r>
            <a:r>
              <a:rPr lang="en-US" sz="1000" i="1" dirty="0" smtClean="0">
                <a:ea typeface="ＭＳ Ｐゴシック" pitchFamily="34" charset="-128"/>
              </a:rPr>
              <a:t>, The College Board, 2008 </a:t>
            </a:r>
            <a:br>
              <a:rPr lang="en-US" sz="1000" i="1" dirty="0" smtClean="0">
                <a:ea typeface="ＭＳ Ｐゴシック" pitchFamily="34" charset="-128"/>
              </a:rPr>
            </a:br>
            <a:r>
              <a:rPr lang="en-US" sz="1000" i="1" dirty="0" smtClean="0">
                <a:ea typeface="ＭＳ Ｐゴシック" pitchFamily="34" charset="-128"/>
              </a:rPr>
              <a:t>**The College Board, </a:t>
            </a:r>
            <a:r>
              <a:rPr lang="en-US" sz="1000" dirty="0" smtClean="0">
                <a:ea typeface="ＭＳ Ｐゴシック" pitchFamily="34" charset="-128"/>
              </a:rPr>
              <a:t>Trends in College Pricing 2014</a:t>
            </a:r>
            <a:r>
              <a:rPr lang="en-US" sz="1000" i="1" dirty="0" smtClean="0">
                <a:ea typeface="ＭＳ Ｐゴシック" pitchFamily="34" charset="-128"/>
              </a:rPr>
              <a:t>, Figure 1</a:t>
            </a:r>
          </a:p>
        </p:txBody>
      </p:sp>
      <p:sp>
        <p:nvSpPr>
          <p:cNvPr id="27650" name="Title 7"/>
          <p:cNvSpPr>
            <a:spLocks noGrp="1"/>
          </p:cNvSpPr>
          <p:nvPr>
            <p:ph type="title"/>
          </p:nvPr>
        </p:nvSpPr>
        <p:spPr>
          <a:xfrm>
            <a:off x="0" y="457200"/>
            <a:ext cx="9220200" cy="685800"/>
          </a:xfrm>
        </p:spPr>
        <p:txBody>
          <a:bodyPr/>
          <a:lstStyle/>
          <a:p>
            <a:pPr>
              <a:defRPr/>
            </a:pPr>
            <a:r>
              <a:rPr lang="en-US" sz="3000" dirty="0" smtClean="0">
                <a:ea typeface="ＭＳ Ｐゴシック" pitchFamily="34" charset="-128"/>
              </a:rPr>
              <a:t>AP</a:t>
            </a:r>
            <a:r>
              <a:rPr lang="en-US" sz="2800" baseline="30000" dirty="0" smtClean="0">
                <a:ea typeface="ＭＳ Ｐゴシック" pitchFamily="34" charset="-128"/>
              </a:rPr>
              <a:t>®</a:t>
            </a:r>
            <a:r>
              <a:rPr lang="en-US" sz="3000" dirty="0" smtClean="0">
                <a:ea typeface="ＭＳ Ｐゴシック" pitchFamily="34" charset="-128"/>
              </a:rPr>
              <a:t> Helps Students Graduate on Time &amp; Save Money</a:t>
            </a:r>
            <a:endParaRPr sz="3000" dirty="0" smtClean="0">
              <a:ea typeface="ＭＳ Ｐゴシック" pitchFamily="34" charset="-128"/>
            </a:endParaRPr>
          </a:p>
        </p:txBody>
      </p:sp>
      <p:sp>
        <p:nvSpPr>
          <p:cNvPr id="27651"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image_1.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3048000"/>
            <a:ext cx="9144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Title 7"/>
          <p:cNvSpPr>
            <a:spLocks noGrp="1"/>
          </p:cNvSpPr>
          <p:nvPr>
            <p:ph type="title"/>
          </p:nvPr>
        </p:nvSpPr>
        <p:spPr>
          <a:xfrm>
            <a:off x="0" y="457200"/>
            <a:ext cx="9220200" cy="685800"/>
          </a:xfrm>
        </p:spPr>
        <p:txBody>
          <a:bodyPr/>
          <a:lstStyle/>
          <a:p>
            <a:r>
              <a:rPr lang="en-US" dirty="0" smtClean="0">
                <a:ea typeface="ＭＳ Ｐゴシック" pitchFamily="34" charset="-128"/>
              </a:rPr>
              <a:t>AP</a:t>
            </a:r>
            <a:r>
              <a:rPr lang="en-US" baseline="30000" dirty="0" smtClean="0">
                <a:ea typeface="ＭＳ Ｐゴシック" pitchFamily="34" charset="-128"/>
              </a:rPr>
              <a:t>®</a:t>
            </a:r>
            <a:r>
              <a:rPr lang="en-US" dirty="0" smtClean="0">
                <a:ea typeface="ＭＳ Ｐゴシック" pitchFamily="34" charset="-128"/>
              </a:rPr>
              <a:t> Expands Students</a:t>
            </a:r>
            <a:r>
              <a:rPr lang="en-US" altLang="en-US" dirty="0" smtClean="0">
                <a:ea typeface="ＭＳ Ｐゴシック" pitchFamily="34" charset="-128"/>
              </a:rPr>
              <a:t>’</a:t>
            </a:r>
            <a:r>
              <a:rPr lang="en-US" dirty="0" smtClean="0">
                <a:ea typeface="ＭＳ Ｐゴシック" pitchFamily="34" charset="-128"/>
              </a:rPr>
              <a:t> </a:t>
            </a:r>
            <a:r>
              <a:rPr lang="en-US" altLang="ja-JP" dirty="0" smtClean="0">
                <a:ea typeface="ＭＳ Ｐゴシック" pitchFamily="34" charset="-128"/>
              </a:rPr>
              <a:t>Options</a:t>
            </a:r>
            <a:endParaRPr dirty="0">
              <a:latin typeface="Calibri" charset="0"/>
              <a:ea typeface="ＭＳ Ｐゴシック" charset="0"/>
            </a:endParaRPr>
          </a:p>
        </p:txBody>
      </p:sp>
      <p:sp>
        <p:nvSpPr>
          <p:cNvPr id="28675"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
        <p:nvSpPr>
          <p:cNvPr id="9218" name="Content Placeholder 8"/>
          <p:cNvSpPr>
            <a:spLocks noGrp="1"/>
          </p:cNvSpPr>
          <p:nvPr>
            <p:ph sz="quarter" idx="4294967295"/>
          </p:nvPr>
        </p:nvSpPr>
        <p:spPr bwMode="auto">
          <a:xfrm>
            <a:off x="1066800" y="1447800"/>
            <a:ext cx="7086600" cy="411480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indent="0">
              <a:defRPr/>
            </a:pPr>
            <a:r>
              <a:rPr lang="en-US" dirty="0" smtClean="0">
                <a:ea typeface="ＭＳ Ｐゴシック" charset="0"/>
                <a:cs typeface="ＭＳ Ｐゴシック" charset="0"/>
              </a:rPr>
              <a:t>When students earn college credit through AP Exams, their options and opportunities expand:</a:t>
            </a:r>
          </a:p>
          <a:p>
            <a:pPr marL="0" indent="0">
              <a:lnSpc>
                <a:spcPct val="50000"/>
              </a:lnSpc>
              <a:defRPr/>
            </a:pPr>
            <a:endParaRPr lang="en-US" dirty="0" smtClean="0">
              <a:ea typeface="ＭＳ Ｐゴシック" charset="0"/>
              <a:cs typeface="ＭＳ Ｐゴシック" charset="0"/>
            </a:endParaRPr>
          </a:p>
          <a:p>
            <a:pPr marL="285750" indent="-285750">
              <a:lnSpc>
                <a:spcPct val="50000"/>
              </a:lnSpc>
              <a:spcAft>
                <a:spcPts val="1800"/>
              </a:spcAft>
              <a:buClr>
                <a:srgbClr val="6FB867"/>
              </a:buClr>
              <a:buFont typeface="Arial" panose="020B0604020202020204" pitchFamily="34" charset="0"/>
              <a:buChar char="•"/>
              <a:defRPr/>
            </a:pPr>
            <a:r>
              <a:rPr lang="en-US" dirty="0" smtClean="0">
                <a:ea typeface="ＭＳ Ｐゴシック" charset="0"/>
                <a:cs typeface="ＭＳ Ｐゴシック" charset="0"/>
              </a:rPr>
              <a:t>Move to upper-level college courses sooner</a:t>
            </a:r>
          </a:p>
          <a:p>
            <a:pPr marL="285750" indent="-285750">
              <a:lnSpc>
                <a:spcPct val="50000"/>
              </a:lnSpc>
              <a:spcAft>
                <a:spcPts val="1800"/>
              </a:spcAft>
              <a:buClr>
                <a:srgbClr val="6FB867"/>
              </a:buClr>
              <a:buFont typeface="Arial" panose="020B0604020202020204" pitchFamily="34" charset="0"/>
              <a:buChar char="•"/>
              <a:defRPr/>
            </a:pPr>
            <a:r>
              <a:rPr lang="en-US" dirty="0" smtClean="0">
                <a:ea typeface="ＭＳ Ｐゴシック" charset="0"/>
                <a:cs typeface="ＭＳ Ｐゴシック" charset="0"/>
              </a:rPr>
              <a:t>Pursue a double major</a:t>
            </a:r>
          </a:p>
          <a:p>
            <a:pPr marL="285750" indent="-285750">
              <a:lnSpc>
                <a:spcPct val="50000"/>
              </a:lnSpc>
              <a:spcAft>
                <a:spcPts val="1800"/>
              </a:spcAft>
              <a:buClr>
                <a:srgbClr val="6FB867"/>
              </a:buClr>
              <a:buFont typeface="Arial" panose="020B0604020202020204" pitchFamily="34" charset="0"/>
              <a:buChar char="•"/>
              <a:defRPr/>
            </a:pPr>
            <a:r>
              <a:rPr lang="en-US" dirty="0" smtClean="0">
                <a:ea typeface="ＭＳ Ｐゴシック" charset="0"/>
                <a:cs typeface="ＭＳ Ｐゴシック" charset="0"/>
              </a:rPr>
              <a:t>Gain time to study and travel abroad</a:t>
            </a:r>
          </a:p>
          <a:p>
            <a:pPr marL="285750" indent="-285750">
              <a:lnSpc>
                <a:spcPct val="50000"/>
              </a:lnSpc>
              <a:spcAft>
                <a:spcPts val="1800"/>
              </a:spcAft>
              <a:buClr>
                <a:srgbClr val="6FB867"/>
              </a:buClr>
              <a:buFont typeface="Arial" panose="020B0604020202020204" pitchFamily="34" charset="0"/>
              <a:buChar char="•"/>
              <a:defRPr/>
            </a:pPr>
            <a:r>
              <a:rPr lang="en-US" dirty="0" smtClean="0">
                <a:ea typeface="ＭＳ Ｐゴシック" charset="0"/>
                <a:cs typeface="ＭＳ Ｐゴシック" charset="0"/>
              </a:rPr>
              <a:t>Graduate early</a:t>
            </a:r>
          </a:p>
          <a:p>
            <a:pPr>
              <a:lnSpc>
                <a:spcPct val="50000"/>
              </a:lnSpc>
              <a:spcAft>
                <a:spcPts val="1800"/>
              </a:spcAft>
              <a:buClr>
                <a:srgbClr val="6FB867"/>
              </a:buClr>
              <a:buFont typeface="Arial"/>
              <a:buChar char="•"/>
              <a:defRPr/>
            </a:pPr>
            <a:endParaRPr dirty="0">
              <a:ea typeface="ＭＳ Ｐゴシック" charset="0"/>
              <a:cs typeface="ＭＳ Ｐゴシック" charset="0"/>
            </a:endParaRPr>
          </a:p>
          <a:p>
            <a:pPr lvl="1">
              <a:buFont typeface="Arial" charset="0"/>
              <a:buNone/>
              <a:defRPr/>
            </a:pPr>
            <a:endParaRPr dirty="0">
              <a:ea typeface="ＭＳ Ｐゴシック"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8"/>
          <p:cNvSpPr>
            <a:spLocks noGrp="1"/>
          </p:cNvSpPr>
          <p:nvPr>
            <p:ph sz="quarter" idx="4294967295"/>
          </p:nvPr>
        </p:nvSpPr>
        <p:spPr bwMode="auto">
          <a:xfrm>
            <a:off x="838200" y="1447800"/>
            <a:ext cx="7543800" cy="411480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indent="0">
              <a:defRPr/>
            </a:pPr>
            <a:r>
              <a:rPr lang="en-US" dirty="0" smtClean="0">
                <a:ea typeface="ＭＳ Ｐゴシック" charset="0"/>
                <a:cs typeface="ＭＳ Ｐゴシック" charset="0"/>
              </a:rPr>
              <a:t>AP courses challenge students to work and participate at a higher level:</a:t>
            </a:r>
          </a:p>
          <a:p>
            <a:pPr>
              <a:buFont typeface="Arial"/>
              <a:buChar char="•"/>
              <a:defRPr/>
            </a:pPr>
            <a:endParaRPr lang="en-US" dirty="0" smtClean="0">
              <a:ea typeface="ＭＳ Ｐゴシック" charset="0"/>
              <a:cs typeface="ＭＳ Ｐゴシック" charset="0"/>
            </a:endParaRPr>
          </a:p>
          <a:p>
            <a:pPr marL="285750" indent="-285750">
              <a:spcAft>
                <a:spcPts val="1800"/>
              </a:spcAft>
              <a:buClr>
                <a:srgbClr val="6FB867"/>
              </a:buClr>
              <a:buFont typeface="Arial" panose="020B0604020202020204" pitchFamily="34" charset="0"/>
              <a:buChar char="•"/>
              <a:defRPr/>
            </a:pPr>
            <a:r>
              <a:rPr lang="en-US" dirty="0" smtClean="0">
                <a:ea typeface="ＭＳ Ｐゴシック" charset="0"/>
                <a:cs typeface="ＭＳ Ｐゴシック" charset="0"/>
              </a:rPr>
              <a:t>Opportunities to explore topics in depth</a:t>
            </a:r>
          </a:p>
          <a:p>
            <a:pPr marL="285750" indent="-285750">
              <a:spcAft>
                <a:spcPts val="1800"/>
              </a:spcAft>
              <a:buClr>
                <a:srgbClr val="6FB867"/>
              </a:buClr>
              <a:buFont typeface="Arial" panose="020B0604020202020204" pitchFamily="34" charset="0"/>
              <a:buChar char="•"/>
              <a:defRPr/>
            </a:pPr>
            <a:r>
              <a:rPr lang="en-US" dirty="0" smtClean="0">
                <a:ea typeface="ＭＳ Ｐゴシック" charset="0"/>
                <a:cs typeface="ＭＳ Ｐゴシック" charset="0"/>
              </a:rPr>
              <a:t>More time in and out of the classroom required to complete assignments and projects</a:t>
            </a:r>
          </a:p>
          <a:p>
            <a:pPr marL="285750" indent="-285750">
              <a:spcAft>
                <a:spcPts val="1800"/>
              </a:spcAft>
              <a:buClr>
                <a:srgbClr val="6FB867"/>
              </a:buClr>
              <a:buFont typeface="Arial" panose="020B0604020202020204" pitchFamily="34" charset="0"/>
              <a:buChar char="•"/>
              <a:defRPr/>
            </a:pPr>
            <a:r>
              <a:rPr lang="en-US" dirty="0" smtClean="0">
                <a:ea typeface="ＭＳ Ｐゴシック" charset="0"/>
                <a:cs typeface="ＭＳ Ｐゴシック" charset="0"/>
              </a:rPr>
              <a:t>High expectations for critical thinking, analysis, synthesis, evidence, multiple perspectives, and clear written and verbal communications</a:t>
            </a:r>
            <a:endParaRPr lang="en-US" dirty="0">
              <a:ea typeface="ＭＳ Ｐゴシック" charset="0"/>
              <a:cs typeface="ＭＳ Ｐゴシック" charset="0"/>
            </a:endParaRPr>
          </a:p>
        </p:txBody>
      </p:sp>
      <p:sp>
        <p:nvSpPr>
          <p:cNvPr id="29698" name="Title 7"/>
          <p:cNvSpPr>
            <a:spLocks noGrp="1"/>
          </p:cNvSpPr>
          <p:nvPr>
            <p:ph type="title"/>
          </p:nvPr>
        </p:nvSpPr>
        <p:spPr>
          <a:xfrm>
            <a:off x="0" y="457200"/>
            <a:ext cx="9220200" cy="685800"/>
          </a:xfrm>
        </p:spPr>
        <p:txBody>
          <a:bodyPr/>
          <a:lstStyle/>
          <a:p>
            <a:pPr>
              <a:defRPr/>
            </a:pPr>
            <a:r>
              <a:rPr lang="en-US" dirty="0" smtClean="0">
                <a:ea typeface="ＭＳ Ｐゴシック" pitchFamily="34" charset="-128"/>
              </a:rPr>
              <a:t>AP</a:t>
            </a:r>
            <a:r>
              <a:rPr lang="en-US" baseline="30000" dirty="0" smtClean="0">
                <a:ea typeface="ＭＳ Ｐゴシック" pitchFamily="34" charset="-128"/>
              </a:rPr>
              <a:t>®</a:t>
            </a:r>
            <a:r>
              <a:rPr lang="en-US" dirty="0" smtClean="0">
                <a:ea typeface="ＭＳ Ｐゴシック" pitchFamily="34" charset="-128"/>
              </a:rPr>
              <a:t>: A More Engaging Learning Experience</a:t>
            </a:r>
            <a:endParaRPr dirty="0" smtClean="0">
              <a:ea typeface="ＭＳ Ｐゴシック" pitchFamily="34" charset="-128"/>
            </a:endParaRPr>
          </a:p>
        </p:txBody>
      </p:sp>
      <p:sp>
        <p:nvSpPr>
          <p:cNvPr id="29699"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descr="image_title_3.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425700"/>
            <a:ext cx="91440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4"/>
          <p:cNvSpPr>
            <a:spLocks noGrp="1"/>
          </p:cNvSpPr>
          <p:nvPr>
            <p:ph type="title"/>
          </p:nvPr>
        </p:nvSpPr>
        <p:spPr/>
        <p:txBody>
          <a:bodyPr anchor="ctr"/>
          <a:lstStyle/>
          <a:p>
            <a:pPr>
              <a:defRPr/>
            </a:pPr>
            <a:r>
              <a:rPr lang="en-US" sz="3600" dirty="0" smtClean="0"/>
              <a:t>AP® Exams</a:t>
            </a:r>
            <a:endParaRPr sz="2400" b="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descr="image_5.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3048000"/>
            <a:ext cx="9144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Title 7"/>
          <p:cNvSpPr>
            <a:spLocks noGrp="1"/>
          </p:cNvSpPr>
          <p:nvPr>
            <p:ph type="title"/>
          </p:nvPr>
        </p:nvSpPr>
        <p:spPr>
          <a:xfrm>
            <a:off x="0" y="457200"/>
            <a:ext cx="9220200" cy="685800"/>
          </a:xfrm>
        </p:spPr>
        <p:txBody>
          <a:bodyPr/>
          <a:lstStyle/>
          <a:p>
            <a:pPr>
              <a:defRPr/>
            </a:pPr>
            <a:r>
              <a:rPr lang="en-US" dirty="0" smtClean="0">
                <a:ea typeface="ＭＳ Ｐゴシック" pitchFamily="34" charset="-128"/>
              </a:rPr>
              <a:t>AP</a:t>
            </a:r>
            <a:r>
              <a:rPr lang="en-US" baseline="30000" dirty="0" smtClean="0">
                <a:ea typeface="ＭＳ Ｐゴシック" pitchFamily="34" charset="-128"/>
              </a:rPr>
              <a:t>®</a:t>
            </a:r>
            <a:r>
              <a:rPr lang="en-US" dirty="0" smtClean="0">
                <a:ea typeface="ＭＳ Ｐゴシック" pitchFamily="34" charset="-128"/>
              </a:rPr>
              <a:t> Exams</a:t>
            </a:r>
            <a:endParaRPr dirty="0" smtClean="0">
              <a:ea typeface="ＭＳ Ｐゴシック" pitchFamily="34" charset="-128"/>
            </a:endParaRPr>
          </a:p>
        </p:txBody>
      </p:sp>
      <p:sp>
        <p:nvSpPr>
          <p:cNvPr id="32771"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
        <p:nvSpPr>
          <p:cNvPr id="30721" name="Content Placeholder 8"/>
          <p:cNvSpPr>
            <a:spLocks noGrp="1"/>
          </p:cNvSpPr>
          <p:nvPr>
            <p:ph sz="quarter" idx="4294967295"/>
          </p:nvPr>
        </p:nvSpPr>
        <p:spPr bwMode="auto">
          <a:xfrm>
            <a:off x="1066800" y="1295400"/>
            <a:ext cx="7086600" cy="4114800"/>
          </a:xfrm>
          <a:prstGeom prst="rect">
            <a:avLst/>
          </a:prstGeom>
          <a:extLst/>
        </p:spPr>
        <p:txBody>
          <a:bodyPr vert="horz" wrap="square" lIns="91440" tIns="45720" rIns="91440" bIns="45720" numCol="1" anchor="t" anchorCtr="0" compatLnSpc="1">
            <a:prstTxWarp prst="textNoShape">
              <a:avLst/>
            </a:prstTxWarp>
          </a:bodyPr>
          <a:lstStyle/>
          <a:p>
            <a:pPr marL="0" indent="0">
              <a:spcAft>
                <a:spcPts val="1800"/>
              </a:spcAft>
              <a:defRPr/>
            </a:pPr>
            <a:r>
              <a:rPr lang="en-US" dirty="0" smtClean="0">
                <a:ea typeface="ＭＳ Ｐゴシック" charset="0"/>
                <a:cs typeface="ＭＳ Ｐゴシック" charset="0"/>
              </a:rPr>
              <a:t>AP Exams are administered by schools worldwide on set dates in May each year. </a:t>
            </a:r>
          </a:p>
          <a:p>
            <a:pPr marL="285750" indent="-285750">
              <a:lnSpc>
                <a:spcPct val="50000"/>
              </a:lnSpc>
              <a:spcAft>
                <a:spcPts val="1800"/>
              </a:spcAft>
              <a:buClr>
                <a:srgbClr val="6FB867"/>
              </a:buClr>
              <a:buFont typeface="Arial" panose="020B0604020202020204" pitchFamily="34" charset="0"/>
              <a:buChar char="•"/>
              <a:defRPr/>
            </a:pPr>
            <a:r>
              <a:rPr lang="en-US" dirty="0" smtClean="0">
                <a:ea typeface="ＭＳ Ｐゴシック" charset="0"/>
                <a:cs typeface="ＭＳ Ｐゴシック" charset="0"/>
              </a:rPr>
              <a:t>Exams are typically 2–3 hours and include:</a:t>
            </a:r>
          </a:p>
          <a:p>
            <a:pPr lvl="1">
              <a:lnSpc>
                <a:spcPct val="50000"/>
              </a:lnSpc>
              <a:spcAft>
                <a:spcPts val="1800"/>
              </a:spcAft>
              <a:buClr>
                <a:srgbClr val="375669"/>
              </a:buClr>
              <a:buSzPct val="100000"/>
              <a:buFont typeface="Arial" panose="020B0604020202020204" pitchFamily="34" charset="0"/>
              <a:buChar char="•"/>
              <a:defRPr/>
            </a:pPr>
            <a:r>
              <a:rPr lang="en-US" sz="1600" dirty="0">
                <a:ea typeface="ＭＳ Ｐゴシック" charset="0"/>
                <a:cs typeface="ＭＳ Ｐゴシック" charset="0"/>
              </a:rPr>
              <a:t>Multiple-choice questions</a:t>
            </a:r>
          </a:p>
          <a:p>
            <a:pPr lvl="1">
              <a:lnSpc>
                <a:spcPct val="50000"/>
              </a:lnSpc>
              <a:spcAft>
                <a:spcPts val="1800"/>
              </a:spcAft>
              <a:buClr>
                <a:srgbClr val="375669"/>
              </a:buClr>
              <a:buSzPct val="100000"/>
              <a:buFont typeface="Arial" panose="020B0604020202020204" pitchFamily="34" charset="0"/>
              <a:buChar char="•"/>
              <a:defRPr/>
            </a:pPr>
            <a:r>
              <a:rPr lang="en-US" sz="1600" dirty="0">
                <a:ea typeface="ＭＳ Ｐゴシック" charset="0"/>
                <a:cs typeface="ＭＳ Ｐゴシック" charset="0"/>
              </a:rPr>
              <a:t>Free-response items such as essays, problem solving, </a:t>
            </a:r>
            <a:br>
              <a:rPr lang="en-US" sz="1600" dirty="0">
                <a:ea typeface="ＭＳ Ｐゴシック" charset="0"/>
                <a:cs typeface="ＭＳ Ｐゴシック" charset="0"/>
              </a:rPr>
            </a:br>
            <a:r>
              <a:rPr lang="en-US" sz="1600" dirty="0">
                <a:ea typeface="ＭＳ Ｐゴシック" charset="0"/>
                <a:cs typeface="ＭＳ Ｐゴシック" charset="0"/>
              </a:rPr>
              <a:t/>
            </a:r>
            <a:br>
              <a:rPr lang="en-US" sz="1600" dirty="0">
                <a:ea typeface="ＭＳ Ｐゴシック" charset="0"/>
                <a:cs typeface="ＭＳ Ｐゴシック" charset="0"/>
              </a:rPr>
            </a:br>
            <a:r>
              <a:rPr lang="en-US" sz="1600" dirty="0">
                <a:ea typeface="ＭＳ Ｐゴシック" charset="0"/>
                <a:cs typeface="ＭＳ Ｐゴシック" charset="0"/>
              </a:rPr>
              <a:t>document-based questions and oral response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8"/>
          <p:cNvSpPr>
            <a:spLocks noGrp="1"/>
          </p:cNvSpPr>
          <p:nvPr>
            <p:ph sz="quarter" idx="4294967295"/>
          </p:nvPr>
        </p:nvSpPr>
        <p:spPr bwMode="auto">
          <a:xfrm>
            <a:off x="838200" y="1524000"/>
            <a:ext cx="75438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5750" indent="-285750">
              <a:buClr>
                <a:srgbClr val="6FB867"/>
              </a:buClr>
              <a:buFont typeface="Arial" panose="020B0604020202020204" pitchFamily="34" charset="0"/>
              <a:buChar char="•"/>
              <a:defRPr/>
            </a:pPr>
            <a:r>
              <a:rPr lang="en-US" dirty="0" smtClean="0">
                <a:ea typeface="ＭＳ Ｐゴシック" pitchFamily="34" charset="-128"/>
              </a:rPr>
              <a:t>The exam fee for 2017 is $94 per exam.</a:t>
            </a:r>
          </a:p>
          <a:p>
            <a:pPr marL="285750" indent="-285750">
              <a:buClr>
                <a:srgbClr val="6FB867"/>
              </a:buClr>
              <a:buFont typeface="Arial" panose="020B0604020202020204" pitchFamily="34" charset="0"/>
              <a:buChar char="•"/>
              <a:defRPr/>
            </a:pPr>
            <a:endParaRPr lang="en-US" dirty="0" smtClean="0">
              <a:ea typeface="ＭＳ Ｐゴシック" pitchFamily="34" charset="-128"/>
            </a:endParaRPr>
          </a:p>
          <a:p>
            <a:pPr marL="285750" indent="-285750">
              <a:buClr>
                <a:srgbClr val="6FB867"/>
              </a:buClr>
              <a:buFont typeface="Arial" panose="020B0604020202020204" pitchFamily="34" charset="0"/>
              <a:buChar char="•"/>
              <a:defRPr/>
            </a:pPr>
            <a:r>
              <a:rPr lang="en-US" dirty="0" smtClean="0">
                <a:ea typeface="ＭＳ Ｐゴシック" pitchFamily="34" charset="-128"/>
              </a:rPr>
              <a:t>Assistance is available for eligible students with financial need:</a:t>
            </a:r>
          </a:p>
          <a:p>
            <a:pPr marL="742950" lvl="1" indent="-285750">
              <a:buClr>
                <a:srgbClr val="375669"/>
              </a:buClr>
              <a:buFont typeface="Arial" panose="020B0604020202020204" pitchFamily="34" charset="0"/>
              <a:buChar char="•"/>
              <a:defRPr/>
            </a:pPr>
            <a:r>
              <a:rPr lang="en-US" dirty="0" smtClean="0">
                <a:ea typeface="ＭＳ Ｐゴシック" pitchFamily="34" charset="-128"/>
              </a:rPr>
              <a:t>The College Board offers a $32 fee reduction per exam for eligible students with financial need.</a:t>
            </a:r>
          </a:p>
          <a:p>
            <a:pPr marL="742950" lvl="1" indent="-285750">
              <a:buClr>
                <a:srgbClr val="375669"/>
              </a:buClr>
              <a:buFont typeface="Arial" panose="020B0604020202020204" pitchFamily="34" charset="0"/>
              <a:buChar char="•"/>
              <a:defRPr/>
            </a:pPr>
            <a:r>
              <a:rPr lang="en-US" dirty="0" err="1" smtClean="0">
                <a:ea typeface="ＭＳ Ｐゴシック" pitchFamily="34" charset="-128"/>
              </a:rPr>
              <a:t>MCPS</a:t>
            </a:r>
            <a:r>
              <a:rPr lang="en-US" dirty="0" smtClean="0">
                <a:ea typeface="ＭＳ Ｐゴシック" pitchFamily="34" charset="-128"/>
              </a:rPr>
              <a:t> offered an additional fee reduction for 2017 resulting in students qualifying for financial need paying $20 per exam.</a:t>
            </a:r>
          </a:p>
          <a:p>
            <a:pPr marL="285750" indent="-285750">
              <a:buClr>
                <a:srgbClr val="6FB867"/>
              </a:buClr>
              <a:buFont typeface="Arial" panose="020B0604020202020204" pitchFamily="34" charset="0"/>
              <a:buChar char="•"/>
            </a:pPr>
            <a:endParaRPr sz="1500" dirty="0">
              <a:latin typeface="Calibri" charset="0"/>
              <a:ea typeface="ＭＳ Ｐゴシック" charset="0"/>
              <a:cs typeface="ＭＳ Ｐゴシック" charset="0"/>
            </a:endParaRPr>
          </a:p>
        </p:txBody>
      </p:sp>
      <p:sp>
        <p:nvSpPr>
          <p:cNvPr id="33794" name="Title 7"/>
          <p:cNvSpPr>
            <a:spLocks noGrp="1"/>
          </p:cNvSpPr>
          <p:nvPr>
            <p:ph type="title"/>
          </p:nvPr>
        </p:nvSpPr>
        <p:spPr>
          <a:xfrm>
            <a:off x="0" y="457200"/>
            <a:ext cx="9220200" cy="685800"/>
          </a:xfrm>
        </p:spPr>
        <p:txBody>
          <a:bodyPr/>
          <a:lstStyle/>
          <a:p>
            <a:pPr>
              <a:defRPr/>
            </a:pPr>
            <a:r>
              <a:rPr lang="en-US" dirty="0" smtClean="0">
                <a:ea typeface="ＭＳ Ｐゴシック" pitchFamily="34" charset="-128"/>
              </a:rPr>
              <a:t>AP</a:t>
            </a:r>
            <a:r>
              <a:rPr lang="en-US" baseline="30000" dirty="0" smtClean="0">
                <a:ea typeface="ＭＳ Ｐゴシック" pitchFamily="34" charset="-128"/>
              </a:rPr>
              <a:t>®</a:t>
            </a:r>
            <a:r>
              <a:rPr lang="en-US" dirty="0" smtClean="0">
                <a:ea typeface="ＭＳ Ｐゴシック" pitchFamily="34" charset="-128"/>
              </a:rPr>
              <a:t> Exam Fees</a:t>
            </a:r>
            <a:endParaRPr dirty="0" smtClean="0">
              <a:ea typeface="ＭＳ Ｐゴシック" pitchFamily="34" charset="-128"/>
            </a:endParaRPr>
          </a:p>
        </p:txBody>
      </p:sp>
      <p:sp>
        <p:nvSpPr>
          <p:cNvPr id="33795"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8"/>
          <p:cNvSpPr>
            <a:spLocks noGrp="1"/>
          </p:cNvSpPr>
          <p:nvPr>
            <p:ph sz="quarter" idx="4294967295"/>
          </p:nvPr>
        </p:nvSpPr>
        <p:spPr bwMode="auto">
          <a:xfrm>
            <a:off x="457200" y="1295400"/>
            <a:ext cx="8305800" cy="106680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indent="0">
              <a:spcAft>
                <a:spcPts val="1800"/>
              </a:spcAft>
              <a:defRPr/>
            </a:pPr>
            <a:r>
              <a:rPr lang="en-US" dirty="0" smtClean="0">
                <a:ea typeface="ＭＳ Ｐゴシック" pitchFamily="34" charset="-128"/>
              </a:rPr>
              <a:t>Each college and university has its own policies regarding AP</a:t>
            </a:r>
            <a:r>
              <a:rPr lang="en-US" baseline="30000" dirty="0" smtClean="0">
                <a:ea typeface="ＭＳ Ｐゴシック" pitchFamily="34" charset="-128"/>
              </a:rPr>
              <a:t>®</a:t>
            </a:r>
            <a:r>
              <a:rPr lang="en-US" dirty="0" smtClean="0">
                <a:ea typeface="ＭＳ Ｐゴシック" pitchFamily="34" charset="-128"/>
              </a:rPr>
              <a:t> credit and placement. The College Board offers information about AP credit at thousands of college and universities at </a:t>
            </a:r>
            <a:r>
              <a:rPr lang="en-US" u="sng" dirty="0" smtClean="0">
                <a:solidFill>
                  <a:srgbClr val="4083CF"/>
                </a:solidFill>
                <a:ea typeface="ＭＳ Ｐゴシック" pitchFamily="34" charset="-128"/>
                <a:hlinkClick r:id="rId3"/>
              </a:rPr>
              <a:t>www.collegeboard.org/apcreditpolicy</a:t>
            </a:r>
            <a:r>
              <a:rPr lang="en-US" dirty="0" smtClean="0">
                <a:solidFill>
                  <a:srgbClr val="395669"/>
                </a:solidFill>
                <a:ea typeface="ＭＳ Ｐゴシック" pitchFamily="34" charset="-128"/>
              </a:rPr>
              <a:t>.</a:t>
            </a:r>
          </a:p>
        </p:txBody>
      </p:sp>
      <p:sp>
        <p:nvSpPr>
          <p:cNvPr id="34818" name="Title 7"/>
          <p:cNvSpPr>
            <a:spLocks noGrp="1"/>
          </p:cNvSpPr>
          <p:nvPr>
            <p:ph type="title"/>
          </p:nvPr>
        </p:nvSpPr>
        <p:spPr>
          <a:xfrm>
            <a:off x="0" y="457200"/>
            <a:ext cx="9220200" cy="685800"/>
          </a:xfrm>
        </p:spPr>
        <p:txBody>
          <a:bodyPr/>
          <a:lstStyle/>
          <a:p>
            <a:pPr>
              <a:defRPr/>
            </a:pPr>
            <a:r>
              <a:rPr smtClean="0">
                <a:ea typeface="ＭＳ Ｐゴシック" pitchFamily="34" charset="-128"/>
              </a:rPr>
              <a:t>Credit and Placement Opportunities</a:t>
            </a:r>
          </a:p>
        </p:txBody>
      </p:sp>
      <p:sp>
        <p:nvSpPr>
          <p:cNvPr id="35843"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
        <p:nvSpPr>
          <p:cNvPr id="35844" name="Content Placeholder 8"/>
          <p:cNvSpPr txBox="1">
            <a:spLocks/>
          </p:cNvSpPr>
          <p:nvPr/>
        </p:nvSpPr>
        <p:spPr bwMode="auto">
          <a:xfrm>
            <a:off x="3886200" y="2971800"/>
            <a:ext cx="4876800" cy="214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100">
                <a:solidFill>
                  <a:schemeClr val="tx1"/>
                </a:solidFill>
                <a:latin typeface="Arial" charset="0"/>
                <a:ea typeface="ＭＳ Ｐゴシック" charset="0"/>
                <a:cs typeface="ＭＳ Ｐゴシック" charset="0"/>
              </a:defRPr>
            </a:lvl1pPr>
            <a:lvl2pPr marL="461963" indent="-233363"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a:spcBef>
                <a:spcPct val="20000"/>
              </a:spcBef>
              <a:spcAft>
                <a:spcPts val="1200"/>
              </a:spcAft>
              <a:buClr>
                <a:srgbClr val="6FB867"/>
              </a:buClr>
              <a:buFont typeface="Arial" pitchFamily="34" charset="0"/>
              <a:buChar char="•"/>
            </a:pPr>
            <a:r>
              <a:rPr lang="en-US" sz="2000" dirty="0" smtClean="0">
                <a:solidFill>
                  <a:srgbClr val="1B416C"/>
                </a:solidFill>
                <a:latin typeface="+mn-lt"/>
                <a:ea typeface="ＭＳ Ｐゴシック" pitchFamily="34" charset="-128"/>
                <a:cs typeface="+mn-cs"/>
              </a:rPr>
              <a:t>Search by school name or code</a:t>
            </a:r>
          </a:p>
          <a:p>
            <a:pPr>
              <a:spcBef>
                <a:spcPct val="20000"/>
              </a:spcBef>
              <a:spcAft>
                <a:spcPts val="1200"/>
              </a:spcAft>
              <a:buClr>
                <a:srgbClr val="6FB867"/>
              </a:buClr>
              <a:buFont typeface="Arial" pitchFamily="34" charset="0"/>
              <a:buChar char="•"/>
            </a:pPr>
            <a:r>
              <a:rPr lang="en-US" sz="2000" dirty="0" smtClean="0">
                <a:solidFill>
                  <a:srgbClr val="1B416C"/>
                </a:solidFill>
                <a:latin typeface="+mn-lt"/>
                <a:ea typeface="ＭＳ Ｐゴシック" pitchFamily="34" charset="-128"/>
                <a:cs typeface="+mn-cs"/>
              </a:rPr>
              <a:t>Data for each school includes a direct link to that school’</a:t>
            </a:r>
            <a:r>
              <a:rPr lang="en-US" altLang="ja-JP" sz="2000" dirty="0" smtClean="0">
                <a:solidFill>
                  <a:srgbClr val="1B416C"/>
                </a:solidFill>
                <a:latin typeface="+mn-lt"/>
                <a:ea typeface="ＭＳ Ｐゴシック" pitchFamily="34" charset="-128"/>
                <a:cs typeface="+mn-cs"/>
              </a:rPr>
              <a:t>s Web page detailing AP credit and placement policies</a:t>
            </a:r>
          </a:p>
          <a:p>
            <a:pPr>
              <a:spcBef>
                <a:spcPct val="20000"/>
              </a:spcBef>
              <a:spcAft>
                <a:spcPts val="1200"/>
              </a:spcAft>
              <a:buClr>
                <a:srgbClr val="6FB867"/>
              </a:buClr>
              <a:buFont typeface="Arial" pitchFamily="34" charset="0"/>
              <a:buChar char="•"/>
            </a:pPr>
            <a:r>
              <a:rPr lang="en-US" sz="2000" dirty="0" smtClean="0">
                <a:solidFill>
                  <a:srgbClr val="1B416C"/>
                </a:solidFill>
                <a:latin typeface="+mn-lt"/>
                <a:ea typeface="ＭＳ Ｐゴシック" pitchFamily="34" charset="-128"/>
                <a:cs typeface="+mn-cs"/>
              </a:rPr>
              <a:t>A statement from the college or university about its AP policy</a:t>
            </a:r>
          </a:p>
          <a:p>
            <a:pPr lvl="1">
              <a:spcBef>
                <a:spcPct val="20000"/>
              </a:spcBef>
              <a:spcAft>
                <a:spcPts val="1200"/>
              </a:spcAft>
              <a:buClr>
                <a:srgbClr val="6FB867"/>
              </a:buClr>
              <a:buFont typeface="Arial" charset="0"/>
              <a:buNone/>
            </a:pPr>
            <a:r>
              <a:rPr lang="en-US" sz="2000" dirty="0" smtClean="0">
                <a:solidFill>
                  <a:srgbClr val="1B416C"/>
                </a:solidFill>
                <a:latin typeface="Calibri" charset="0"/>
              </a:rPr>
              <a:t> </a:t>
            </a:r>
            <a:endParaRPr lang="en-US" sz="2000" dirty="0">
              <a:solidFill>
                <a:srgbClr val="1B416C"/>
              </a:solidFill>
              <a:latin typeface="Calibri" charset="0"/>
            </a:endParaRPr>
          </a:p>
        </p:txBody>
      </p:sp>
      <p:pic>
        <p:nvPicPr>
          <p:cNvPr id="2" name="Picture 1"/>
          <p:cNvPicPr>
            <a:picLocks noChangeAspect="1"/>
          </p:cNvPicPr>
          <p:nvPr/>
        </p:nvPicPr>
        <p:blipFill>
          <a:blip r:embed="rId4"/>
          <a:stretch>
            <a:fillRect/>
          </a:stretch>
        </p:blipFill>
        <p:spPr>
          <a:xfrm>
            <a:off x="13855" y="2286000"/>
            <a:ext cx="3640282" cy="2453957"/>
          </a:xfrm>
          <a:prstGeom prst="rect">
            <a:avLst/>
          </a:prstGeom>
        </p:spPr>
      </p:pic>
      <p:pic>
        <p:nvPicPr>
          <p:cNvPr id="3" name="Picture 2"/>
          <p:cNvPicPr>
            <a:picLocks noChangeAspect="1"/>
          </p:cNvPicPr>
          <p:nvPr/>
        </p:nvPicPr>
        <p:blipFill>
          <a:blip r:embed="rId5"/>
          <a:stretch>
            <a:fillRect/>
          </a:stretch>
        </p:blipFill>
        <p:spPr>
          <a:xfrm>
            <a:off x="914400" y="2904630"/>
            <a:ext cx="2598882" cy="2860563"/>
          </a:xfrm>
          <a:prstGeom prst="rect">
            <a:avLst/>
          </a:prstGeom>
          <a:ln w="38100">
            <a:solidFill>
              <a:srgbClr val="003366"/>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3" descr="image_title_1.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425700"/>
            <a:ext cx="91440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Title 4"/>
          <p:cNvSpPr>
            <a:spLocks noGrp="1"/>
          </p:cNvSpPr>
          <p:nvPr>
            <p:ph type="title"/>
          </p:nvPr>
        </p:nvSpPr>
        <p:spPr/>
        <p:txBody>
          <a:bodyPr anchor="ctr"/>
          <a:lstStyle/>
          <a:p>
            <a:pPr>
              <a:defRPr/>
            </a:pPr>
            <a:r>
              <a:rPr lang="en-US" sz="3600" dirty="0" smtClean="0">
                <a:ea typeface="ＭＳ Ｐゴシック" pitchFamily="34" charset="-128"/>
              </a:rPr>
              <a:t>What is it like to take AP</a:t>
            </a:r>
            <a:r>
              <a:rPr lang="en-US" sz="3600" baseline="30000" dirty="0" smtClean="0">
                <a:ea typeface="ＭＳ Ｐゴシック" pitchFamily="34" charset="-128"/>
              </a:rPr>
              <a:t>®</a:t>
            </a:r>
            <a:r>
              <a:rPr lang="en-US" sz="3600" dirty="0" smtClean="0">
                <a:ea typeface="ＭＳ Ｐゴシック" pitchFamily="34" charset="-128"/>
              </a:rPr>
              <a:t>?</a:t>
            </a:r>
            <a:endParaRPr sz="2400" b="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pic>
        <p:nvPicPr>
          <p:cNvPr id="8194" name="Picture 3" descr="image_6.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3048000"/>
            <a:ext cx="9144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Content Placeholder 8"/>
          <p:cNvSpPr>
            <a:spLocks noGrp="1"/>
          </p:cNvSpPr>
          <p:nvPr>
            <p:ph sz="quarter" idx="4294967295"/>
          </p:nvPr>
        </p:nvSpPr>
        <p:spPr bwMode="auto">
          <a:xfrm>
            <a:off x="1066800" y="1371600"/>
            <a:ext cx="70866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90000"/>
              </a:lnSpc>
            </a:pPr>
            <a:r>
              <a:rPr dirty="0" smtClean="0">
                <a:latin typeface="Calibri" pitchFamily="34" charset="0"/>
                <a:ea typeface="ＭＳ Ｐゴシック" charset="0"/>
                <a:cs typeface="ＭＳ Ｐゴシック" charset="0"/>
              </a:rPr>
              <a:t>Magruder High School is </a:t>
            </a:r>
            <a:r>
              <a:rPr dirty="0">
                <a:latin typeface="Calibri" pitchFamily="34" charset="0"/>
                <a:ea typeface="ＭＳ Ｐゴシック" charset="0"/>
                <a:cs typeface="ＭＳ Ｐゴシック" charset="0"/>
              </a:rPr>
              <a:t>committed to every student’s success.</a:t>
            </a:r>
          </a:p>
          <a:p>
            <a:pPr marL="0" indent="0">
              <a:lnSpc>
                <a:spcPct val="90000"/>
              </a:lnSpc>
              <a:defRPr/>
            </a:pPr>
            <a:endParaRPr lang="en-US" dirty="0" smtClean="0">
              <a:latin typeface="Calibri" pitchFamily="34" charset="0"/>
              <a:ea typeface="ＭＳ Ｐゴシック" pitchFamily="34" charset="-128"/>
            </a:endParaRPr>
          </a:p>
          <a:p>
            <a:pPr marL="0" indent="0">
              <a:lnSpc>
                <a:spcPct val="90000"/>
              </a:lnSpc>
              <a:defRPr/>
            </a:pPr>
            <a:r>
              <a:rPr lang="en-US" dirty="0" smtClean="0">
                <a:latin typeface="Calibri" pitchFamily="34" charset="0"/>
                <a:ea typeface="ＭＳ Ｐゴシック" pitchFamily="34" charset="-128"/>
              </a:rPr>
              <a:t>We believe access to rigorous course work such as Advanced Placement® (AP®) plays an important role in that success.</a:t>
            </a:r>
          </a:p>
        </p:txBody>
      </p:sp>
      <p:sp>
        <p:nvSpPr>
          <p:cNvPr id="8196" name="Title 7"/>
          <p:cNvSpPr>
            <a:spLocks noGrp="1"/>
          </p:cNvSpPr>
          <p:nvPr>
            <p:ph type="title"/>
          </p:nvPr>
        </p:nvSpPr>
        <p:spPr>
          <a:xfrm>
            <a:off x="0" y="457200"/>
            <a:ext cx="9220200" cy="685800"/>
          </a:xfrm>
        </p:spPr>
        <p:txBody>
          <a:bodyPr/>
          <a:lstStyle/>
          <a:p>
            <a:r>
              <a:rPr sz="3600" dirty="0" smtClean="0">
                <a:latin typeface="Calibri" charset="0"/>
                <a:ea typeface="ＭＳ Ｐゴシック" charset="0"/>
              </a:rPr>
              <a:t>Welcome</a:t>
            </a:r>
            <a:endParaRPr sz="3600" dirty="0">
              <a:latin typeface="Calibri" charset="0"/>
              <a:ea typeface="ＭＳ Ｐゴシック"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7"/>
          <p:cNvSpPr>
            <a:spLocks noGrp="1"/>
          </p:cNvSpPr>
          <p:nvPr>
            <p:ph type="title"/>
          </p:nvPr>
        </p:nvSpPr>
        <p:spPr>
          <a:xfrm>
            <a:off x="0" y="457200"/>
            <a:ext cx="9220200" cy="685800"/>
          </a:xfrm>
        </p:spPr>
        <p:txBody>
          <a:bodyPr/>
          <a:lstStyle/>
          <a:p>
            <a:pPr>
              <a:defRPr/>
            </a:pPr>
            <a:r>
              <a:rPr lang="en-US" dirty="0" smtClean="0">
                <a:ea typeface="ＭＳ Ｐゴシック" pitchFamily="34" charset="-128"/>
              </a:rPr>
              <a:t>AP</a:t>
            </a:r>
            <a:r>
              <a:rPr lang="en-US" baseline="30000" dirty="0" smtClean="0">
                <a:ea typeface="ＭＳ Ｐゴシック" pitchFamily="34" charset="-128"/>
              </a:rPr>
              <a:t>®</a:t>
            </a:r>
            <a:r>
              <a:rPr lang="en-US" dirty="0" smtClean="0">
                <a:ea typeface="ＭＳ Ｐゴシック" pitchFamily="34" charset="-128"/>
              </a:rPr>
              <a:t> Myths &amp; Realities </a:t>
            </a:r>
            <a:endParaRPr dirty="0" smtClean="0">
              <a:ea typeface="ＭＳ Ｐゴシック" pitchFamily="34" charset="-128"/>
            </a:endParaRPr>
          </a:p>
        </p:txBody>
      </p:sp>
      <p:sp>
        <p:nvSpPr>
          <p:cNvPr id="39938"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473084881"/>
              </p:ext>
            </p:extLst>
          </p:nvPr>
        </p:nvGraphicFramePr>
        <p:xfrm>
          <a:off x="228600" y="1371601"/>
          <a:ext cx="8686800" cy="4167110"/>
        </p:xfrm>
        <a:graphic>
          <a:graphicData uri="http://schemas.openxmlformats.org/drawingml/2006/table">
            <a:tbl>
              <a:tblPr/>
              <a:tblGrid>
                <a:gridCol w="41148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4229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Calibri" charset="0"/>
                          <a:ea typeface="ＭＳ Ｐゴシック" charset="0"/>
                          <a:cs typeface="ＭＳ Ｐゴシック" charset="0"/>
                        </a:rPr>
                        <a:t>Myth</a:t>
                      </a:r>
                    </a:p>
                  </a:txBody>
                  <a:tcPr marL="105156" marR="105156" marT="52551" marB="52551" anchor="ctr" horzOverflow="overflow">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solidFill>
                      <a:srgbClr val="6FB86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Calibri" charset="0"/>
                          <a:ea typeface="ＭＳ Ｐゴシック" charset="0"/>
                          <a:cs typeface="ＭＳ Ｐゴシック" charset="0"/>
                        </a:rPr>
                        <a:t>Reality</a:t>
                      </a:r>
                    </a:p>
                  </a:txBody>
                  <a:tcPr marL="105156" marR="105156" marT="52551" marB="52551" anchor="ctr" horzOverflow="overflow">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solidFill>
                      <a:srgbClr val="6FB867"/>
                    </a:solidFill>
                  </a:tcPr>
                </a:tc>
                <a:extLst>
                  <a:ext uri="{0D108BD9-81ED-4DB2-BD59-A6C34878D82A}">
                    <a16:rowId xmlns:a16="http://schemas.microsoft.com/office/drawing/2014/main" val="10000"/>
                  </a:ext>
                </a:extLst>
              </a:tr>
              <a:tr h="558331">
                <a:tc>
                  <a:txBody>
                    <a:bodyPr/>
                    <a:lstStyle/>
                    <a:p>
                      <a:r>
                        <a:rPr lang="en-US" sz="1400" kern="1200" dirty="0" smtClean="0">
                          <a:solidFill>
                            <a:schemeClr val="tx1"/>
                          </a:solidFill>
                        </a:rPr>
                        <a:t>AP courses are for students who always get good grades.</a:t>
                      </a:r>
                      <a:endParaRPr lang="en-US" sz="1400" dirty="0">
                        <a:solidFill>
                          <a:schemeClr val="tx1"/>
                        </a:solidFill>
                      </a:endParaRPr>
                    </a:p>
                  </a:txBody>
                  <a:tcP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AP courses are for any students who are academically prepared and motivated to take college-level courses.</a:t>
                      </a:r>
                      <a:endParaRPr lang="en-US" sz="1400" dirty="0">
                        <a:solidFill>
                          <a:schemeClr val="tx1"/>
                        </a:solidFill>
                      </a:endParaRPr>
                    </a:p>
                  </a:txBody>
                  <a:tcP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76971">
                <a:tc>
                  <a:txBody>
                    <a:bodyPr/>
                    <a:lstStyle/>
                    <a:p>
                      <a:r>
                        <a:rPr lang="en-US" sz="1400" dirty="0" smtClean="0">
                          <a:solidFill>
                            <a:schemeClr val="tx1"/>
                          </a:solidFill>
                        </a:rPr>
                        <a:t>AP courses are too stressful.</a:t>
                      </a:r>
                      <a:endParaRPr lang="en-US" sz="1400" dirty="0">
                        <a:solidFill>
                          <a:schemeClr val="tx1"/>
                        </a:solidFill>
                      </a:endParaRPr>
                    </a:p>
                  </a:txBody>
                  <a:tcP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r>
                        <a:rPr lang="en-US" sz="1400" kern="1200" dirty="0" smtClean="0">
                          <a:solidFill>
                            <a:schemeClr val="tx1"/>
                          </a:solidFill>
                        </a:rPr>
                        <a:t>It's no secret that AP courses are challenging. But the support you receive from your classmates and teachers can help you manage the work load.</a:t>
                      </a:r>
                      <a:endParaRPr lang="en-US" sz="1400" i="1" dirty="0">
                        <a:solidFill>
                          <a:schemeClr val="tx1"/>
                        </a:solidFill>
                      </a:endParaRPr>
                    </a:p>
                  </a:txBody>
                  <a:tcP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9097">
                <a:tc>
                  <a:txBody>
                    <a:bodyPr/>
                    <a:lstStyle/>
                    <a:p>
                      <a:r>
                        <a:rPr lang="en-US" sz="1400" kern="1200" dirty="0" smtClean="0">
                          <a:solidFill>
                            <a:schemeClr val="tx1"/>
                          </a:solidFill>
                        </a:rPr>
                        <a:t>I don't think I will score high enough on the AP Exam to get college credit.</a:t>
                      </a:r>
                      <a:endParaRPr lang="en-US" sz="1400" dirty="0">
                        <a:solidFill>
                          <a:schemeClr val="tx1"/>
                        </a:solidFill>
                      </a:endParaRPr>
                    </a:p>
                  </a:txBody>
                  <a:tcP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r>
                        <a:rPr lang="en-US" sz="1400" kern="1200" dirty="0" smtClean="0">
                          <a:solidFill>
                            <a:schemeClr val="tx1"/>
                          </a:solidFill>
                        </a:rPr>
                        <a:t>You don’t need to score a 5. Many colleges grant credit — and placement as well — based on a 3 or higher on an AP Exam.</a:t>
                      </a:r>
                      <a:endParaRPr lang="en-US" sz="1400" dirty="0">
                        <a:solidFill>
                          <a:schemeClr val="tx1"/>
                        </a:solidFill>
                      </a:endParaRPr>
                    </a:p>
                  </a:txBody>
                  <a:tcP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39238">
                <a:tc>
                  <a:txBody>
                    <a:bodyPr/>
                    <a:lstStyle/>
                    <a:p>
                      <a:r>
                        <a:rPr lang="en-US" sz="1400" kern="1200" dirty="0" smtClean="0">
                          <a:solidFill>
                            <a:schemeClr val="tx1"/>
                          </a:solidFill>
                        </a:rPr>
                        <a:t>Taking AP courses could hurt my GPA.</a:t>
                      </a:r>
                      <a:endParaRPr lang="en-US" sz="1400" dirty="0">
                        <a:solidFill>
                          <a:schemeClr val="tx1"/>
                        </a:solidFill>
                      </a:endParaRPr>
                    </a:p>
                  </a:txBody>
                  <a:tcP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r>
                        <a:rPr lang="en-US" sz="1400" kern="1200" dirty="0" smtClean="0">
                          <a:solidFill>
                            <a:schemeClr val="tx1"/>
                          </a:solidFill>
                        </a:rPr>
                        <a:t>Taking </a:t>
                      </a:r>
                      <a:r>
                        <a:rPr lang="en-US" sz="1400" kern="1200" dirty="0" smtClean="0">
                          <a:solidFill>
                            <a:schemeClr val="tx1"/>
                          </a:solidFill>
                        </a:rPr>
                        <a:t>AP courses shows colleges</a:t>
                      </a:r>
                      <a:r>
                        <a:rPr lang="en-US" sz="1400" kern="1200" baseline="0" dirty="0" smtClean="0">
                          <a:solidFill>
                            <a:schemeClr val="tx1"/>
                          </a:solidFill>
                        </a:rPr>
                        <a:t> </a:t>
                      </a:r>
                      <a:r>
                        <a:rPr lang="en-US" sz="1400" kern="1200" dirty="0" smtClean="0">
                          <a:solidFill>
                            <a:schemeClr val="tx1"/>
                          </a:solidFill>
                        </a:rPr>
                        <a:t>that you’re willing to challenge yourself</a:t>
                      </a:r>
                      <a:r>
                        <a:rPr lang="en-US" sz="1400" kern="1200" baseline="0" dirty="0" smtClean="0">
                          <a:solidFill>
                            <a:schemeClr val="tx1"/>
                          </a:solidFill>
                        </a:rPr>
                        <a:t> academically</a:t>
                      </a:r>
                      <a:r>
                        <a:rPr lang="en-US" sz="1400" kern="1200" dirty="0" smtClean="0">
                          <a:solidFill>
                            <a:schemeClr val="tx1"/>
                          </a:solidFill>
                        </a:rPr>
                        <a:t>.  Students do receive an extra point in</a:t>
                      </a:r>
                      <a:r>
                        <a:rPr lang="en-US" sz="1400" kern="1200" baseline="0" dirty="0" smtClean="0">
                          <a:solidFill>
                            <a:schemeClr val="tx1"/>
                          </a:solidFill>
                        </a:rPr>
                        <a:t> their weighted GPA.</a:t>
                      </a:r>
                      <a:endParaRPr lang="en-US" sz="1400" dirty="0">
                        <a:solidFill>
                          <a:schemeClr val="tx1"/>
                        </a:solidFill>
                      </a:endParaRPr>
                    </a:p>
                  </a:txBody>
                  <a:tcP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38111">
                <a:tc>
                  <a:txBody>
                    <a:bodyPr/>
                    <a:lstStyle/>
                    <a:p>
                      <a:r>
                        <a:rPr lang="en-US" sz="1400" kern="1200" dirty="0" smtClean="0">
                          <a:solidFill>
                            <a:schemeClr val="tx1"/>
                          </a:solidFill>
                        </a:rPr>
                        <a:t>I can’t take AP because no one has recommended me.</a:t>
                      </a:r>
                      <a:endParaRPr lang="en-US" sz="1400" dirty="0">
                        <a:solidFill>
                          <a:schemeClr val="tx1"/>
                        </a:solidFill>
                      </a:endParaRPr>
                    </a:p>
                  </a:txBody>
                  <a:tcP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r>
                        <a:rPr lang="en-US" sz="1400" kern="1200" dirty="0" smtClean="0">
                          <a:solidFill>
                            <a:schemeClr val="tx1"/>
                          </a:solidFill>
                        </a:rPr>
                        <a:t>If you think you’re ready to take an AP course, then you’re ready to advocate for yourself — just talk to a teacher or counselor.</a:t>
                      </a:r>
                      <a:endParaRPr lang="en-US" sz="1400" dirty="0">
                        <a:solidFill>
                          <a:schemeClr val="tx1"/>
                        </a:solidFill>
                      </a:endParaRPr>
                    </a:p>
                  </a:txBody>
                  <a:tcP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7"/>
          <p:cNvSpPr>
            <a:spLocks noGrp="1"/>
          </p:cNvSpPr>
          <p:nvPr>
            <p:ph type="title"/>
          </p:nvPr>
        </p:nvSpPr>
        <p:spPr>
          <a:xfrm>
            <a:off x="0" y="457200"/>
            <a:ext cx="9220200" cy="685800"/>
          </a:xfrm>
        </p:spPr>
        <p:txBody>
          <a:bodyPr/>
          <a:lstStyle/>
          <a:p>
            <a:pPr>
              <a:defRPr/>
            </a:pPr>
            <a:r>
              <a:rPr lang="en-US" dirty="0" smtClean="0">
                <a:ea typeface="ＭＳ Ｐゴシック" pitchFamily="34" charset="-128"/>
              </a:rPr>
              <a:t>Our School Offers Support for AP</a:t>
            </a:r>
            <a:r>
              <a:rPr lang="en-US" baseline="30000" dirty="0" smtClean="0">
                <a:ea typeface="ＭＳ Ｐゴシック" pitchFamily="34" charset="-128"/>
              </a:rPr>
              <a:t>®</a:t>
            </a:r>
            <a:r>
              <a:rPr lang="en-US" dirty="0" smtClean="0">
                <a:ea typeface="ＭＳ Ｐゴシック" pitchFamily="34" charset="-128"/>
              </a:rPr>
              <a:t> Students</a:t>
            </a:r>
            <a:endParaRPr dirty="0" smtClean="0">
              <a:ea typeface="ＭＳ Ｐゴシック" pitchFamily="34" charset="-128"/>
            </a:endParaRPr>
          </a:p>
        </p:txBody>
      </p:sp>
      <p:sp>
        <p:nvSpPr>
          <p:cNvPr id="41987"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pic>
        <p:nvPicPr>
          <p:cNvPr id="6" name="Content Placeholder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66800" y="1289627"/>
            <a:ext cx="6781800" cy="4976036"/>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Content Placeholder 8"/>
          <p:cNvSpPr>
            <a:spLocks noGrp="1"/>
          </p:cNvSpPr>
          <p:nvPr>
            <p:ph sz="quarter" idx="4294967295"/>
          </p:nvPr>
        </p:nvSpPr>
        <p:spPr bwMode="auto">
          <a:xfrm>
            <a:off x="1066800" y="1371600"/>
            <a:ext cx="7086600" cy="419100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indent="0">
              <a:spcAft>
                <a:spcPts val="1800"/>
              </a:spcAft>
              <a:defRPr/>
            </a:pPr>
            <a:r>
              <a:rPr lang="en-US" sz="1200" i="1" dirty="0" smtClean="0">
                <a:solidFill>
                  <a:srgbClr val="375669"/>
                </a:solidFill>
                <a:ea typeface="ＭＳ Ｐゴシック" pitchFamily="34" charset="-128"/>
              </a:rPr>
              <a:t>&lt;Note: This is an optional section for your presentation. You can include one or more videos from The College Board YouTube Channel  at </a:t>
            </a:r>
            <a:r>
              <a:rPr lang="en-US" sz="1200" i="1" dirty="0" smtClean="0">
                <a:solidFill>
                  <a:srgbClr val="375669"/>
                </a:solidFill>
                <a:ea typeface="ＭＳ Ｐゴシック" pitchFamily="34" charset="-128"/>
                <a:hlinkClick r:id="rId3"/>
              </a:rPr>
              <a:t>www.youtube.com/advancedplacement</a:t>
            </a:r>
            <a:r>
              <a:rPr lang="en-US" sz="1200" i="1" dirty="0" smtClean="0">
                <a:solidFill>
                  <a:srgbClr val="375669"/>
                </a:solidFill>
                <a:ea typeface="ＭＳ Ｐゴシック" pitchFamily="34" charset="-128"/>
              </a:rPr>
              <a:t> featuring students and teachers talking about AP</a:t>
            </a:r>
            <a:r>
              <a:rPr lang="en-US" sz="1200" baseline="30000" dirty="0" smtClean="0">
                <a:ea typeface="ＭＳ Ｐゴシック" pitchFamily="34" charset="-128"/>
              </a:rPr>
              <a:t>® </a:t>
            </a:r>
            <a:r>
              <a:rPr lang="en-US" sz="1200" i="1" dirty="0" smtClean="0">
                <a:solidFill>
                  <a:srgbClr val="375669"/>
                </a:solidFill>
                <a:ea typeface="ＭＳ Ｐゴシック" pitchFamily="34" charset="-128"/>
              </a:rPr>
              <a:t>choices and experiences.&gt;</a:t>
            </a:r>
            <a:endParaRPr lang="en-US" sz="1200" dirty="0" smtClean="0">
              <a:solidFill>
                <a:srgbClr val="375669"/>
              </a:solidFill>
              <a:ea typeface="ＭＳ Ｐゴシック" pitchFamily="34" charset="-128"/>
            </a:endParaRPr>
          </a:p>
          <a:p>
            <a:pPr marL="0" indent="0">
              <a:spcAft>
                <a:spcPts val="1800"/>
              </a:spcAft>
              <a:defRPr/>
            </a:pPr>
            <a:r>
              <a:rPr lang="en-US" sz="1600" b="1" dirty="0" smtClean="0">
                <a:ea typeface="ＭＳ Ｐゴシック" pitchFamily="34" charset="-128"/>
                <a:hlinkClick r:id="rId4"/>
              </a:rPr>
              <a:t>An AP teacher talks about her high expectations for her students</a:t>
            </a:r>
            <a:endParaRPr lang="en-US" sz="1600" b="1" dirty="0" smtClean="0">
              <a:ea typeface="ＭＳ Ｐゴシック" pitchFamily="34" charset="-128"/>
            </a:endParaRPr>
          </a:p>
          <a:p>
            <a:pPr marL="0" indent="0">
              <a:spcAft>
                <a:spcPts val="1800"/>
              </a:spcAft>
              <a:defRPr/>
            </a:pPr>
            <a:r>
              <a:rPr lang="en-US" sz="1600" b="1" dirty="0" smtClean="0">
                <a:ea typeface="ＭＳ Ｐゴシック" pitchFamily="34" charset="-128"/>
                <a:hlinkClick r:id="rId5"/>
              </a:rPr>
              <a:t> </a:t>
            </a:r>
            <a:r>
              <a:rPr lang="en-US" sz="1600" b="1" dirty="0" smtClean="0">
                <a:ea typeface="ＭＳ Ｐゴシック" pitchFamily="34" charset="-128"/>
                <a:hlinkClick r:id="rId6"/>
              </a:rPr>
              <a:t>AP Program: Turning Curiosity into a Science</a:t>
            </a:r>
            <a:endParaRPr lang="en-US" sz="1600" b="1" dirty="0" smtClean="0">
              <a:ea typeface="ＭＳ Ｐゴシック" pitchFamily="34" charset="-128"/>
            </a:endParaRPr>
          </a:p>
          <a:p>
            <a:pPr marL="0" indent="0">
              <a:spcAft>
                <a:spcPts val="1800"/>
              </a:spcAft>
              <a:defRPr/>
            </a:pPr>
            <a:r>
              <a:rPr lang="en-US" sz="1600" b="1" dirty="0" smtClean="0">
                <a:ea typeface="ＭＳ Ｐゴシック" pitchFamily="34" charset="-128"/>
                <a:hlinkClick r:id="rId7"/>
              </a:rPr>
              <a:t>Karl describes AP classes as a glimpse into what college is like</a:t>
            </a:r>
            <a:endParaRPr lang="en-US" sz="1600" b="1" dirty="0" smtClean="0">
              <a:ea typeface="ＭＳ Ｐゴシック" pitchFamily="34" charset="-128"/>
            </a:endParaRPr>
          </a:p>
          <a:p>
            <a:pPr marL="0" indent="0">
              <a:spcAft>
                <a:spcPts val="1800"/>
              </a:spcAft>
              <a:defRPr/>
            </a:pPr>
            <a:r>
              <a:rPr lang="en-US" sz="1600" b="1" dirty="0" smtClean="0">
                <a:ea typeface="ＭＳ Ｐゴシック" pitchFamily="34" charset="-128"/>
                <a:hlinkClick r:id="rId8"/>
              </a:rPr>
              <a:t>The Value of AP for Latino Students (in Spanish)</a:t>
            </a:r>
            <a:endParaRPr lang="en-US" sz="1600" b="1" dirty="0" smtClean="0">
              <a:ea typeface="ＭＳ Ｐゴシック" pitchFamily="34" charset="-128"/>
            </a:endParaRPr>
          </a:p>
          <a:p>
            <a:pPr marL="0" indent="0">
              <a:spcAft>
                <a:spcPts val="1800"/>
              </a:spcAft>
              <a:defRPr/>
            </a:pPr>
            <a:r>
              <a:rPr lang="en-US" sz="1600" b="1" dirty="0" smtClean="0">
                <a:ea typeface="ＭＳ Ｐゴシック" pitchFamily="34" charset="-128"/>
                <a:hlinkClick r:id="rId9"/>
              </a:rPr>
              <a:t> Teachers recognize AP student achievements</a:t>
            </a:r>
            <a:endParaRPr lang="en-US" sz="1600" b="1" dirty="0" smtClean="0">
              <a:ea typeface="ＭＳ Ｐゴシック" pitchFamily="34" charset="-128"/>
            </a:endParaRPr>
          </a:p>
          <a:p>
            <a:pPr marL="0" indent="0">
              <a:spcAft>
                <a:spcPts val="1800"/>
              </a:spcAft>
              <a:defRPr/>
            </a:pPr>
            <a:r>
              <a:rPr lang="en-US" sz="1600" b="1" dirty="0" smtClean="0">
                <a:ea typeface="ＭＳ Ｐゴシック" pitchFamily="34" charset="-128"/>
                <a:hlinkClick r:id="rId10"/>
              </a:rPr>
              <a:t>AP Program: Creativity Makes A Mark</a:t>
            </a:r>
            <a:endParaRPr lang="en-US" sz="1600" b="1" dirty="0" smtClean="0">
              <a:ea typeface="ＭＳ Ｐゴシック" pitchFamily="34" charset="-128"/>
            </a:endParaRPr>
          </a:p>
          <a:p>
            <a:pPr lvl="1">
              <a:spcAft>
                <a:spcPts val="1800"/>
              </a:spcAft>
              <a:buNone/>
              <a:defRPr/>
            </a:pPr>
            <a:endParaRPr dirty="0" smtClean="0">
              <a:ea typeface="ＭＳ Ｐゴシック" pitchFamily="34" charset="-128"/>
            </a:endParaRPr>
          </a:p>
        </p:txBody>
      </p:sp>
      <p:sp>
        <p:nvSpPr>
          <p:cNvPr id="45058" name="Title 7"/>
          <p:cNvSpPr>
            <a:spLocks noGrp="1"/>
          </p:cNvSpPr>
          <p:nvPr>
            <p:ph type="title"/>
          </p:nvPr>
        </p:nvSpPr>
        <p:spPr>
          <a:xfrm>
            <a:off x="0" y="457200"/>
            <a:ext cx="9220200" cy="685800"/>
          </a:xfrm>
        </p:spPr>
        <p:txBody>
          <a:bodyPr/>
          <a:lstStyle/>
          <a:p>
            <a:r>
              <a:rPr dirty="0">
                <a:latin typeface="Calibri" charset="0"/>
                <a:ea typeface="ＭＳ Ｐゴシック" charset="0"/>
              </a:rPr>
              <a:t>Students &amp; </a:t>
            </a:r>
            <a:r>
              <a:rPr dirty="0" smtClean="0">
                <a:latin typeface="Calibri" charset="0"/>
                <a:ea typeface="ＭＳ Ｐゴシック" charset="0"/>
              </a:rPr>
              <a:t>Parents … In </a:t>
            </a:r>
            <a:r>
              <a:rPr dirty="0">
                <a:latin typeface="Calibri" charset="0"/>
                <a:ea typeface="ＭＳ Ｐゴシック" charset="0"/>
              </a:rPr>
              <a:t>Their Own Words</a:t>
            </a:r>
          </a:p>
        </p:txBody>
      </p:sp>
      <p:sp>
        <p:nvSpPr>
          <p:cNvPr id="45059"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descr="image_4.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3048000"/>
            <a:ext cx="9144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2" name="Title 7"/>
          <p:cNvSpPr>
            <a:spLocks noGrp="1"/>
          </p:cNvSpPr>
          <p:nvPr>
            <p:ph type="title"/>
          </p:nvPr>
        </p:nvSpPr>
        <p:spPr>
          <a:xfrm>
            <a:off x="0" y="457200"/>
            <a:ext cx="9220200" cy="685800"/>
          </a:xfrm>
        </p:spPr>
        <p:txBody>
          <a:bodyPr/>
          <a:lstStyle/>
          <a:p>
            <a:pPr>
              <a:defRPr/>
            </a:pPr>
            <a:r>
              <a:rPr dirty="0" smtClean="0">
                <a:ea typeface="ＭＳ Ｐゴシック" pitchFamily="34" charset="-128"/>
              </a:rPr>
              <a:t>College Admissions Officials In Their Own Words</a:t>
            </a:r>
          </a:p>
        </p:txBody>
      </p:sp>
      <p:sp>
        <p:nvSpPr>
          <p:cNvPr id="47107"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
        <p:nvSpPr>
          <p:cNvPr id="46081" name="Content Placeholder 8"/>
          <p:cNvSpPr>
            <a:spLocks noGrp="1"/>
          </p:cNvSpPr>
          <p:nvPr>
            <p:ph sz="quarter" idx="4294967295"/>
          </p:nvPr>
        </p:nvSpPr>
        <p:spPr bwMode="auto">
          <a:xfrm>
            <a:off x="1066800" y="1447800"/>
            <a:ext cx="7086600" cy="411480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indent="0">
              <a:spcAft>
                <a:spcPts val="1800"/>
              </a:spcAft>
              <a:defRPr/>
            </a:pPr>
            <a:r>
              <a:rPr lang="en-US" b="1" dirty="0" smtClean="0">
                <a:hlinkClick r:id="rId4"/>
              </a:rPr>
              <a:t>AP </a:t>
            </a:r>
            <a:r>
              <a:rPr lang="en-US" b="1" dirty="0" smtClean="0">
                <a:hlinkClick r:id="rId4"/>
              </a:rPr>
              <a:t>Program: The impact of AP credit and placement on the college experience</a:t>
            </a:r>
            <a:endParaRPr lang="en-US" b="1" dirty="0" smtClean="0"/>
          </a:p>
          <a:p>
            <a:pPr lvl="1">
              <a:buFont typeface="Arial" pitchFamily="34" charset="0"/>
              <a:buChar char="•"/>
              <a:defRPr/>
            </a:pPr>
            <a:endParaRPr sz="1400" dirty="0" smtClean="0">
              <a:ea typeface="ＭＳ Ｐゴシック" pitchFamily="34" charset="-128"/>
            </a:endParaRPr>
          </a:p>
          <a:p>
            <a:pPr lvl="1">
              <a:buFont typeface="Arial" pitchFamily="34" charset="0"/>
              <a:buNone/>
              <a:defRPr/>
            </a:pPr>
            <a:endParaRPr dirty="0" smtClean="0">
              <a:ea typeface="ＭＳ Ｐゴシック" pitchFamily="34" charset="-128"/>
            </a:endParaRPr>
          </a:p>
        </p:txBody>
      </p:sp>
      <p:pic>
        <p:nvPicPr>
          <p:cNvPr id="2" name="oU_05qC2QAM"/>
          <p:cNvPicPr>
            <a:picLocks noRot="1" noChangeAspect="1"/>
          </p:cNvPicPr>
          <p:nvPr>
            <a:videoFile r:link="rId1"/>
          </p:nvPr>
        </p:nvPicPr>
        <p:blipFill>
          <a:blip r:embed="rId5"/>
          <a:stretch>
            <a:fillRect/>
          </a:stretch>
        </p:blipFill>
        <p:spPr>
          <a:xfrm>
            <a:off x="2133600" y="1760538"/>
            <a:ext cx="4572000" cy="257175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cTn>
                <p:tgtEl>
                  <p:spTgt spid="2"/>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3" descr="image_title_2.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438400"/>
            <a:ext cx="91440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7" name="Title 4"/>
          <p:cNvSpPr>
            <a:spLocks noGrp="1"/>
          </p:cNvSpPr>
          <p:nvPr>
            <p:ph type="title"/>
          </p:nvPr>
        </p:nvSpPr>
        <p:spPr/>
        <p:txBody>
          <a:bodyPr anchor="ctr"/>
          <a:lstStyle/>
          <a:p>
            <a:pPr>
              <a:defRPr/>
            </a:pPr>
            <a:r>
              <a:rPr sz="3600" dirty="0">
                <a:solidFill>
                  <a:schemeClr val="bg1"/>
                </a:solidFill>
              </a:rPr>
              <a:t>Next Steps: Help Your </a:t>
            </a:r>
            <a:r>
              <a:rPr sz="3600" dirty="0" smtClean="0">
                <a:solidFill>
                  <a:schemeClr val="bg1"/>
                </a:solidFill>
              </a:rPr>
              <a:t>Child</a:t>
            </a:r>
            <a:br>
              <a:rPr sz="3600" dirty="0" smtClean="0">
                <a:solidFill>
                  <a:schemeClr val="bg1"/>
                </a:solidFill>
              </a:rPr>
            </a:br>
            <a:r>
              <a:rPr sz="3600" dirty="0" smtClean="0">
                <a:solidFill>
                  <a:schemeClr val="bg1"/>
                </a:solidFill>
              </a:rPr>
              <a:t>Make </a:t>
            </a:r>
            <a:r>
              <a:rPr sz="3600" dirty="0">
                <a:solidFill>
                  <a:schemeClr val="bg1"/>
                </a:solidFill>
              </a:rPr>
              <a:t>the Best </a:t>
            </a:r>
            <a:r>
              <a:rPr sz="3600" dirty="0" smtClean="0">
                <a:solidFill>
                  <a:schemeClr val="bg1"/>
                </a:solidFill>
              </a:rPr>
              <a:t>Choices</a:t>
            </a:r>
            <a:endParaRPr sz="2400" b="0" dirty="0">
              <a:solidFill>
                <a:schemeClr val="bg1"/>
              </a:solidFill>
              <a:ea typeface="ＭＳ Ｐゴシック"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ontent Placeholder 8"/>
          <p:cNvSpPr>
            <a:spLocks noGrp="1"/>
          </p:cNvSpPr>
          <p:nvPr>
            <p:ph sz="quarter" idx="4294967295"/>
          </p:nvPr>
        </p:nvSpPr>
        <p:spPr bwMode="auto">
          <a:xfrm>
            <a:off x="685800" y="1447800"/>
            <a:ext cx="78486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defRPr/>
            </a:pPr>
            <a:r>
              <a:rPr lang="en-US" sz="1400" dirty="0" smtClean="0">
                <a:ea typeface="ＭＳ Ｐゴシック" pitchFamily="34" charset="-128"/>
              </a:rPr>
              <a:t>Help your child prepare to talk to a teacher or counselor about AP.  Here are some questions to encourage your child to think about:</a:t>
            </a:r>
            <a:br>
              <a:rPr lang="en-US" sz="1400" dirty="0" smtClean="0">
                <a:ea typeface="ＭＳ Ｐゴシック" pitchFamily="34" charset="-128"/>
              </a:rPr>
            </a:br>
            <a:endParaRPr lang="en-US" sz="1400" dirty="0" smtClean="0">
              <a:ea typeface="ＭＳ Ｐゴシック" pitchFamily="34" charset="-128"/>
            </a:endParaRPr>
          </a:p>
          <a:p>
            <a:pPr marL="0" indent="0">
              <a:defRPr/>
            </a:pPr>
            <a:r>
              <a:rPr lang="en-US" sz="1400" b="1" dirty="0" smtClean="0">
                <a:ea typeface="ＭＳ Ｐゴシック" pitchFamily="34" charset="-128"/>
              </a:rPr>
              <a:t>What AP course is right for me? </a:t>
            </a:r>
          </a:p>
          <a:p>
            <a:pPr marL="0" indent="0">
              <a:defRPr/>
            </a:pPr>
            <a:r>
              <a:rPr lang="en-US" sz="1400" dirty="0" smtClean="0">
                <a:ea typeface="ＭＳ Ｐゴシック" pitchFamily="34" charset="-128"/>
              </a:rPr>
              <a:t>Before you talk to a teacher or counselor, think about what interests you:</a:t>
            </a:r>
          </a:p>
          <a:p>
            <a:pPr marL="285750" indent="-285750">
              <a:buClr>
                <a:srgbClr val="6FB867"/>
              </a:buClr>
              <a:buFont typeface="Arial" panose="020B0604020202020204" pitchFamily="34" charset="0"/>
              <a:buChar char="•"/>
              <a:defRPr/>
            </a:pPr>
            <a:r>
              <a:rPr lang="en-US" sz="1400" dirty="0" smtClean="0">
                <a:ea typeface="ＭＳ Ｐゴシック" pitchFamily="34" charset="-128"/>
              </a:rPr>
              <a:t>Which courses do you enjoy most in school? In which subjects do you excel?</a:t>
            </a:r>
          </a:p>
          <a:p>
            <a:pPr marL="285750" indent="-285750">
              <a:buClr>
                <a:srgbClr val="6FB867"/>
              </a:buClr>
              <a:buFont typeface="Arial" panose="020B0604020202020204" pitchFamily="34" charset="0"/>
              <a:buChar char="•"/>
              <a:defRPr/>
            </a:pPr>
            <a:r>
              <a:rPr lang="en-US" sz="1400" dirty="0" smtClean="0">
                <a:ea typeface="ＭＳ Ｐゴシック" pitchFamily="34" charset="-128"/>
              </a:rPr>
              <a:t>What college majors are you considering? What careers excite you?</a:t>
            </a:r>
          </a:p>
          <a:p>
            <a:pPr marL="0" indent="0">
              <a:buClr>
                <a:srgbClr val="6FB867"/>
              </a:buClr>
              <a:defRPr/>
            </a:pPr>
            <a:r>
              <a:rPr lang="en-US" sz="1400" dirty="0" smtClean="0">
                <a:ea typeface="ＭＳ Ｐゴシック" pitchFamily="34" charset="-128"/>
              </a:rPr>
              <a:t/>
            </a:r>
            <a:br>
              <a:rPr lang="en-US" sz="1400" dirty="0" smtClean="0">
                <a:ea typeface="ＭＳ Ｐゴシック" pitchFamily="34" charset="-128"/>
              </a:rPr>
            </a:br>
            <a:r>
              <a:rPr lang="en-US" sz="1400" dirty="0" smtClean="0">
                <a:ea typeface="ＭＳ Ｐゴシック" pitchFamily="34" charset="-128"/>
              </a:rPr>
              <a:t>Ask your counselor or teacher the following questions:</a:t>
            </a:r>
          </a:p>
          <a:p>
            <a:pPr marL="285750" indent="-285750">
              <a:buClr>
                <a:srgbClr val="6FB867"/>
              </a:buClr>
              <a:buFont typeface="Arial" panose="020B0604020202020204" pitchFamily="34" charset="0"/>
              <a:buChar char="•"/>
              <a:defRPr/>
            </a:pPr>
            <a:r>
              <a:rPr lang="en-US" sz="1400" dirty="0" smtClean="0">
                <a:ea typeface="ＭＳ Ｐゴシック" pitchFamily="34" charset="-128"/>
              </a:rPr>
              <a:t>In which AP courses at our school am I likely to do well?</a:t>
            </a:r>
          </a:p>
          <a:p>
            <a:pPr marL="285750" indent="-285750">
              <a:buClr>
                <a:srgbClr val="6FB867"/>
              </a:buClr>
              <a:buFont typeface="Arial" panose="020B0604020202020204" pitchFamily="34" charset="0"/>
              <a:buChar char="•"/>
              <a:defRPr/>
            </a:pPr>
            <a:r>
              <a:rPr lang="en-US" sz="1400" dirty="0" smtClean="0">
                <a:ea typeface="ＭＳ Ｐゴシック" pitchFamily="34" charset="-128"/>
              </a:rPr>
              <a:t>Are there other courses that can help me succeed in AP or prepare me for college and careers?</a:t>
            </a:r>
          </a:p>
          <a:p>
            <a:pPr marL="0" indent="0">
              <a:defRPr/>
            </a:pPr>
            <a:r>
              <a:rPr lang="en-US" sz="1400" b="1" dirty="0" smtClean="0">
                <a:ea typeface="ＭＳ Ｐゴシック" pitchFamily="34" charset="-128"/>
              </a:rPr>
              <a:t/>
            </a:r>
            <a:br>
              <a:rPr lang="en-US" sz="1400" b="1" dirty="0" smtClean="0">
                <a:ea typeface="ＭＳ Ｐゴシック" pitchFamily="34" charset="-128"/>
              </a:rPr>
            </a:br>
            <a:r>
              <a:rPr lang="en-US" sz="1400" b="1" dirty="0" smtClean="0">
                <a:ea typeface="ＭＳ Ｐゴシック" pitchFamily="34" charset="-128"/>
              </a:rPr>
              <a:t>What steps do I need to take? </a:t>
            </a:r>
          </a:p>
          <a:p>
            <a:pPr marL="285750" indent="-285750">
              <a:buClr>
                <a:srgbClr val="6FB867"/>
              </a:buClr>
              <a:buFont typeface="Arial" panose="020B0604020202020204" pitchFamily="34" charset="0"/>
              <a:buChar char="•"/>
              <a:defRPr/>
            </a:pPr>
            <a:r>
              <a:rPr lang="en-US" sz="1400" dirty="0" smtClean="0">
                <a:ea typeface="ＭＳ Ｐゴシック" pitchFamily="34" charset="-128"/>
              </a:rPr>
              <a:t>What is our school</a:t>
            </a:r>
            <a:r>
              <a:rPr lang="en-US" altLang="en-US" sz="1400" dirty="0" smtClean="0">
                <a:ea typeface="ＭＳ Ｐゴシック" pitchFamily="34" charset="-128"/>
              </a:rPr>
              <a:t>’</a:t>
            </a:r>
            <a:r>
              <a:rPr lang="en-US" sz="1400" dirty="0" smtClean="0">
                <a:ea typeface="ＭＳ Ｐゴシック" pitchFamily="34" charset="-128"/>
              </a:rPr>
              <a:t>s enrollment deadline?</a:t>
            </a:r>
          </a:p>
          <a:p>
            <a:pPr marL="285750" indent="-285750">
              <a:buClr>
                <a:srgbClr val="6FB867"/>
              </a:buClr>
              <a:buFont typeface="Arial" panose="020B0604020202020204" pitchFamily="34" charset="0"/>
              <a:buChar char="•"/>
              <a:defRPr/>
            </a:pPr>
            <a:r>
              <a:rPr lang="en-US" sz="1400" dirty="0" smtClean="0">
                <a:ea typeface="ＭＳ Ｐゴシック" pitchFamily="34" charset="-128"/>
              </a:rPr>
              <a:t>May I speak with a student who has taken an AP course?</a:t>
            </a:r>
          </a:p>
          <a:p>
            <a:pPr marL="285750" indent="-285750">
              <a:buClr>
                <a:srgbClr val="6FB867"/>
              </a:buClr>
              <a:buFont typeface="Arial" panose="020B0604020202020204" pitchFamily="34" charset="0"/>
              <a:buChar char="•"/>
              <a:defRPr/>
            </a:pPr>
            <a:r>
              <a:rPr lang="en-US" sz="1400" dirty="0" smtClean="0">
                <a:ea typeface="ＭＳ Ｐゴシック" pitchFamily="34" charset="-128"/>
              </a:rPr>
              <a:t>Are there study groups or people who can offer help if I need it?</a:t>
            </a:r>
          </a:p>
          <a:p>
            <a:pPr marL="285750" indent="-285750">
              <a:buClr>
                <a:srgbClr val="6FB867"/>
              </a:buClr>
              <a:buFont typeface="Arial" panose="020B0604020202020204" pitchFamily="34" charset="0"/>
              <a:buChar char="•"/>
              <a:defRPr/>
            </a:pPr>
            <a:r>
              <a:rPr lang="en-US" sz="1400" dirty="0" smtClean="0">
                <a:ea typeface="ＭＳ Ｐゴシック" pitchFamily="34" charset="-128"/>
              </a:rPr>
              <a:t>What can I do next to help me prepare for AP? </a:t>
            </a:r>
          </a:p>
        </p:txBody>
      </p:sp>
      <p:sp>
        <p:nvSpPr>
          <p:cNvPr id="47106" name="Title 7"/>
          <p:cNvSpPr>
            <a:spLocks noGrp="1"/>
          </p:cNvSpPr>
          <p:nvPr>
            <p:ph type="title"/>
          </p:nvPr>
        </p:nvSpPr>
        <p:spPr>
          <a:xfrm>
            <a:off x="0" y="457200"/>
            <a:ext cx="9220200" cy="685800"/>
          </a:xfrm>
        </p:spPr>
        <p:txBody>
          <a:bodyPr/>
          <a:lstStyle/>
          <a:p>
            <a:pPr>
              <a:defRPr/>
            </a:pPr>
            <a:r>
              <a:rPr lang="en-US" sz="2800" dirty="0" smtClean="0"/>
              <a:t>AP</a:t>
            </a:r>
            <a:r>
              <a:rPr lang="en-US" sz="2800" baseline="30000" dirty="0" smtClean="0">
                <a:ea typeface="ＭＳ Ｐゴシック" pitchFamily="34" charset="-128"/>
              </a:rPr>
              <a:t>®</a:t>
            </a:r>
            <a:r>
              <a:rPr lang="en-US" sz="2800" dirty="0" smtClean="0"/>
              <a:t>: Start the Conversation</a:t>
            </a:r>
            <a:endParaRPr sz="2800" dirty="0">
              <a:ea typeface="ＭＳ Ｐゴシック" charset="0"/>
            </a:endParaRPr>
          </a:p>
        </p:txBody>
      </p:sp>
      <p:sp>
        <p:nvSpPr>
          <p:cNvPr id="50179"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Content Placeholder 8"/>
          <p:cNvSpPr>
            <a:spLocks noGrp="1"/>
          </p:cNvSpPr>
          <p:nvPr>
            <p:ph sz="quarter" idx="4294967295"/>
          </p:nvPr>
        </p:nvSpPr>
        <p:spPr bwMode="auto">
          <a:xfrm>
            <a:off x="1066800" y="1447800"/>
            <a:ext cx="7086600" cy="411480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285750" indent="-285750">
              <a:spcAft>
                <a:spcPts val="1800"/>
              </a:spcAft>
              <a:buClr>
                <a:srgbClr val="6FB867"/>
              </a:buClr>
              <a:buFont typeface="Arial" panose="020B0604020202020204" pitchFamily="34" charset="0"/>
              <a:buChar char="•"/>
              <a:defRPr/>
            </a:pPr>
            <a:r>
              <a:rPr dirty="0" smtClean="0">
                <a:ea typeface="ＭＳ Ｐゴシック" pitchFamily="34" charset="-128"/>
              </a:rPr>
              <a:t>AP information: </a:t>
            </a:r>
            <a:r>
              <a:rPr lang="en-US" dirty="0" smtClean="0">
                <a:hlinkClick r:id="rId3"/>
              </a:rPr>
              <a:t>apstudent.collegeboard.org</a:t>
            </a:r>
            <a:endParaRPr dirty="0" smtClean="0">
              <a:ea typeface="ＭＳ Ｐゴシック" pitchFamily="34" charset="-128"/>
            </a:endParaRPr>
          </a:p>
          <a:p>
            <a:pPr marL="285750" indent="-285750">
              <a:spcAft>
                <a:spcPts val="1800"/>
              </a:spcAft>
              <a:buClr>
                <a:srgbClr val="6FB867"/>
              </a:buClr>
              <a:buFont typeface="Arial" panose="020B0604020202020204" pitchFamily="34" charset="0"/>
              <a:buChar char="•"/>
              <a:defRPr/>
            </a:pPr>
            <a:r>
              <a:rPr dirty="0" smtClean="0">
                <a:ea typeface="ＭＳ Ｐゴシック" pitchFamily="34" charset="-128"/>
              </a:rPr>
              <a:t>College and Career Planning: </a:t>
            </a:r>
            <a:r>
              <a:rPr u="sng" dirty="0" smtClean="0">
                <a:solidFill>
                  <a:srgbClr val="4083CF"/>
                </a:solidFill>
                <a:ea typeface="ＭＳ Ｐゴシック" pitchFamily="34" charset="-128"/>
                <a:hlinkClick r:id="rId4" action="ppaction://hlinkfile"/>
              </a:rPr>
              <a:t>bigfuture.org</a:t>
            </a:r>
            <a:endParaRPr dirty="0" smtClean="0">
              <a:ea typeface="ＭＳ Ｐゴシック" pitchFamily="34" charset="-128"/>
            </a:endParaRPr>
          </a:p>
          <a:p>
            <a:pPr marL="285750" indent="-285750">
              <a:spcAft>
                <a:spcPts val="1800"/>
              </a:spcAft>
              <a:buClr>
                <a:srgbClr val="6FB867"/>
              </a:buClr>
              <a:buFont typeface="Arial" panose="020B0604020202020204" pitchFamily="34" charset="0"/>
              <a:buChar char="•"/>
              <a:defRPr/>
            </a:pPr>
            <a:r>
              <a:rPr dirty="0" smtClean="0">
                <a:ea typeface="ＭＳ Ｐゴシック" pitchFamily="34" charset="-128"/>
              </a:rPr>
              <a:t>Personalized feedback, practice and college planning based on your PSAT/NMSQT</a:t>
            </a:r>
            <a:r>
              <a:rPr lang="en-US" baseline="30000" dirty="0" smtClean="0">
                <a:ea typeface="ＭＳ Ｐゴシック" pitchFamily="34" charset="-128"/>
              </a:rPr>
              <a:t>®</a:t>
            </a:r>
            <a:r>
              <a:rPr dirty="0" smtClean="0">
                <a:ea typeface="ＭＳ Ｐゴシック" pitchFamily="34" charset="-128"/>
              </a:rPr>
              <a:t> results: My College </a:t>
            </a:r>
            <a:r>
              <a:rPr dirty="0" err="1" smtClean="0">
                <a:ea typeface="ＭＳ Ｐゴシック" pitchFamily="34" charset="-128"/>
              </a:rPr>
              <a:t>QuickStart</a:t>
            </a:r>
            <a:r>
              <a:rPr lang="en-US" dirty="0" smtClean="0">
                <a:ea typeface="ＭＳ Ｐゴシック" pitchFamily="34" charset="-128"/>
              </a:rPr>
              <a:t>™ </a:t>
            </a:r>
            <a:r>
              <a:rPr lang="en-US" dirty="0" smtClean="0">
                <a:ea typeface="ＭＳ Ｐゴシック" pitchFamily="34" charset="-128"/>
                <a:hlinkClick r:id="rId5"/>
              </a:rPr>
              <a:t>www.</a:t>
            </a:r>
            <a:r>
              <a:rPr lang="en-US" dirty="0" smtClean="0">
                <a:hlinkClick r:id="rId5"/>
              </a:rPr>
              <a:t>collegeboard.org/quickstart</a:t>
            </a:r>
            <a:endParaRPr dirty="0" smtClean="0">
              <a:ea typeface="ＭＳ Ｐゴシック" pitchFamily="34" charset="-128"/>
            </a:endParaRPr>
          </a:p>
          <a:p>
            <a:pPr marL="285750" indent="-285750">
              <a:spcAft>
                <a:spcPts val="1800"/>
              </a:spcAft>
              <a:buClr>
                <a:srgbClr val="6FB867"/>
              </a:buClr>
              <a:buFont typeface="Arial" panose="020B0604020202020204" pitchFamily="34" charset="0"/>
              <a:buChar char="•"/>
              <a:defRPr/>
            </a:pPr>
            <a:r>
              <a:rPr dirty="0" smtClean="0">
                <a:ea typeface="ＭＳ Ｐゴシック" pitchFamily="34" charset="-128"/>
              </a:rPr>
              <a:t>AP credit policy information from colleges and universities: </a:t>
            </a:r>
            <a:r>
              <a:rPr dirty="0" smtClean="0">
                <a:solidFill>
                  <a:srgbClr val="4083CF"/>
                </a:solidFill>
                <a:ea typeface="ＭＳ Ｐゴシック" pitchFamily="34" charset="-128"/>
                <a:hlinkClick r:id="rId6"/>
              </a:rPr>
              <a:t>www.collegeboard.org/apcreditpolicy</a:t>
            </a:r>
            <a:endParaRPr dirty="0" smtClean="0">
              <a:solidFill>
                <a:srgbClr val="4083CF"/>
              </a:solidFill>
              <a:ea typeface="ＭＳ Ｐゴシック" pitchFamily="34" charset="-128"/>
            </a:endParaRPr>
          </a:p>
        </p:txBody>
      </p:sp>
      <p:sp>
        <p:nvSpPr>
          <p:cNvPr id="49154" name="Title 7"/>
          <p:cNvSpPr>
            <a:spLocks noGrp="1"/>
          </p:cNvSpPr>
          <p:nvPr>
            <p:ph type="title"/>
          </p:nvPr>
        </p:nvSpPr>
        <p:spPr>
          <a:xfrm>
            <a:off x="0" y="457200"/>
            <a:ext cx="9220200" cy="685800"/>
          </a:xfrm>
        </p:spPr>
        <p:txBody>
          <a:bodyPr/>
          <a:lstStyle/>
          <a:p>
            <a:pPr>
              <a:defRPr/>
            </a:pPr>
            <a:r>
              <a:rPr lang="en-US" sz="2800" dirty="0" smtClean="0">
                <a:ea typeface="ＭＳ Ｐゴシック" pitchFamily="34" charset="-128"/>
              </a:rPr>
              <a:t>AP</a:t>
            </a:r>
            <a:r>
              <a:rPr lang="en-US" sz="2800" baseline="30000" dirty="0" smtClean="0">
                <a:ea typeface="ＭＳ Ｐゴシック" pitchFamily="34" charset="-128"/>
              </a:rPr>
              <a:t>®</a:t>
            </a:r>
            <a:r>
              <a:rPr lang="en-US" sz="2800" dirty="0" smtClean="0">
                <a:ea typeface="ＭＳ Ｐゴシック" pitchFamily="34" charset="-128"/>
              </a:rPr>
              <a:t>: Resources Worth Exploring for Students and Families </a:t>
            </a:r>
            <a:endParaRPr sz="2800" dirty="0" smtClean="0">
              <a:ea typeface="ＭＳ Ｐゴシック" pitchFamily="34" charset="-128"/>
            </a:endParaRPr>
          </a:p>
        </p:txBody>
      </p:sp>
      <p:sp>
        <p:nvSpPr>
          <p:cNvPr id="52227"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7"/>
          <p:cNvSpPr>
            <a:spLocks noGrp="1"/>
          </p:cNvSpPr>
          <p:nvPr>
            <p:ph type="title"/>
          </p:nvPr>
        </p:nvSpPr>
        <p:spPr>
          <a:xfrm>
            <a:off x="1066800" y="457200"/>
            <a:ext cx="7086600" cy="685800"/>
          </a:xfrm>
        </p:spPr>
        <p:txBody>
          <a:bodyPr/>
          <a:lstStyle/>
          <a:p>
            <a:pPr>
              <a:defRPr/>
            </a:pPr>
            <a:r>
              <a:rPr lang="en-US" dirty="0" smtClean="0">
                <a:ea typeface="ＭＳ Ｐゴシック" pitchFamily="34" charset="-128"/>
              </a:rPr>
              <a:t>Explore AP</a:t>
            </a:r>
            <a:r>
              <a:rPr lang="en-US" baseline="30000" dirty="0" smtClean="0">
                <a:ea typeface="ＭＳ Ｐゴシック" pitchFamily="34" charset="-128"/>
              </a:rPr>
              <a:t>®</a:t>
            </a:r>
            <a:r>
              <a:rPr lang="en-US" dirty="0" smtClean="0">
                <a:ea typeface="ＭＳ Ｐゴシック" pitchFamily="34" charset="-128"/>
              </a:rPr>
              <a:t>: Take the Next Step</a:t>
            </a:r>
            <a:endParaRPr dirty="0" smtClean="0">
              <a:ea typeface="ＭＳ Ｐゴシック" pitchFamily="34" charset="-128"/>
            </a:endParaRPr>
          </a:p>
        </p:txBody>
      </p:sp>
      <p:sp>
        <p:nvSpPr>
          <p:cNvPr id="54274"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pic>
        <p:nvPicPr>
          <p:cNvPr id="5" name="Picture 1" descr="StudentParent_Brochure_Cover.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0" y="1219200"/>
            <a:ext cx="2979428" cy="4601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descr="image_title_3.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425700"/>
            <a:ext cx="91440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7" name="Title 4"/>
          <p:cNvSpPr>
            <a:spLocks noGrp="1"/>
          </p:cNvSpPr>
          <p:nvPr>
            <p:ph type="title"/>
          </p:nvPr>
        </p:nvSpPr>
        <p:spPr/>
        <p:txBody>
          <a:bodyPr anchor="ctr"/>
          <a:lstStyle/>
          <a:p>
            <a:pPr>
              <a:defRPr/>
            </a:pPr>
            <a:r>
              <a:rPr sz="3600" dirty="0" smtClean="0">
                <a:ea typeface="ＭＳ Ｐゴシック" pitchFamily="34" charset="-128"/>
              </a:rPr>
              <a:t>Questions and Answers</a:t>
            </a:r>
            <a:endParaRPr sz="2400" b="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dirty="0" smtClean="0"/>
              <a:t>If your student is currently enrolled in an AP class, the deadline to register for May 2018 exams is Wednesday, January 31, 2018.</a:t>
            </a:r>
          </a:p>
          <a:p>
            <a:endParaRPr lang="en-US" dirty="0"/>
          </a:p>
          <a:p>
            <a:r>
              <a:rPr lang="en-US" dirty="0" smtClean="0"/>
              <a:t>You can register tonight!  </a:t>
            </a:r>
            <a:endParaRPr lang="en-US" dirty="0"/>
          </a:p>
        </p:txBody>
      </p:sp>
      <p:sp>
        <p:nvSpPr>
          <p:cNvPr id="3" name="Title 2"/>
          <p:cNvSpPr>
            <a:spLocks noGrp="1"/>
          </p:cNvSpPr>
          <p:nvPr>
            <p:ph type="title"/>
          </p:nvPr>
        </p:nvSpPr>
        <p:spPr/>
        <p:txBody>
          <a:bodyPr/>
          <a:lstStyle/>
          <a:p>
            <a:r>
              <a:rPr lang="en-US" dirty="0" smtClean="0"/>
              <a:t>AP Exam Registration</a:t>
            </a:r>
            <a:endParaRPr lang="en-US" dirty="0"/>
          </a:p>
        </p:txBody>
      </p:sp>
    </p:spTree>
    <p:extLst>
      <p:ext uri="{BB962C8B-B14F-4D97-AF65-F5344CB8AC3E}">
        <p14:creationId xmlns:p14="http://schemas.microsoft.com/office/powerpoint/2010/main" val="204635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Content Placeholder 8"/>
          <p:cNvSpPr>
            <a:spLocks noGrp="1"/>
          </p:cNvSpPr>
          <p:nvPr>
            <p:ph sz="quarter" idx="4294967295"/>
          </p:nvPr>
        </p:nvSpPr>
        <p:spPr bwMode="auto">
          <a:xfrm>
            <a:off x="1066800" y="1447800"/>
            <a:ext cx="7086600" cy="411480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285750" indent="-285750">
              <a:spcAft>
                <a:spcPts val="1800"/>
              </a:spcAft>
              <a:buClr>
                <a:srgbClr val="6FB867"/>
              </a:buClr>
              <a:buFont typeface="Arial" panose="020B0604020202020204" pitchFamily="34" charset="0"/>
              <a:buChar char="•"/>
              <a:defRPr/>
            </a:pPr>
            <a:r>
              <a:rPr lang="en-US" dirty="0" smtClean="0">
                <a:latin typeface="Calibri" pitchFamily="34" charset="0"/>
                <a:ea typeface="ＭＳ Ｐゴシック" pitchFamily="34" charset="-128"/>
              </a:rPr>
              <a:t>What are Advanced Placement</a:t>
            </a:r>
            <a:r>
              <a:rPr lang="en-US" dirty="0" smtClean="0">
                <a:solidFill>
                  <a:srgbClr val="375669"/>
                </a:solidFill>
                <a:latin typeface="Calibri" pitchFamily="34" charset="0"/>
                <a:ea typeface="ＭＳ Ｐゴシック" pitchFamily="34" charset="-128"/>
              </a:rPr>
              <a:t>®</a:t>
            </a:r>
            <a:r>
              <a:rPr lang="en-US" dirty="0" smtClean="0">
                <a:latin typeface="Calibri" pitchFamily="34" charset="0"/>
                <a:ea typeface="ＭＳ Ｐゴシック" pitchFamily="34" charset="-128"/>
              </a:rPr>
              <a:t> Courses?</a:t>
            </a:r>
          </a:p>
          <a:p>
            <a:pPr marL="285750" indent="-285750">
              <a:spcAft>
                <a:spcPts val="1800"/>
              </a:spcAft>
              <a:buClr>
                <a:srgbClr val="6FB867"/>
              </a:buClr>
              <a:buFont typeface="Arial" panose="020B0604020202020204" pitchFamily="34" charset="0"/>
              <a:buChar char="•"/>
              <a:defRPr/>
            </a:pPr>
            <a:r>
              <a:rPr lang="en-US" dirty="0" smtClean="0">
                <a:latin typeface="Calibri" pitchFamily="34" charset="0"/>
                <a:ea typeface="ＭＳ Ｐゴシック" pitchFamily="34" charset="-128"/>
              </a:rPr>
              <a:t>The Benefits</a:t>
            </a:r>
          </a:p>
          <a:p>
            <a:pPr marL="285750" indent="-285750">
              <a:spcAft>
                <a:spcPts val="1800"/>
              </a:spcAft>
              <a:buClr>
                <a:srgbClr val="6FB867"/>
              </a:buClr>
              <a:buFont typeface="Arial" panose="020B0604020202020204" pitchFamily="34" charset="0"/>
              <a:buChar char="•"/>
              <a:defRPr/>
            </a:pPr>
            <a:r>
              <a:rPr dirty="0" smtClean="0">
                <a:latin typeface="Calibri" pitchFamily="34" charset="0"/>
                <a:ea typeface="ＭＳ Ｐゴシック" pitchFamily="34" charset="-128"/>
              </a:rPr>
              <a:t>AP</a:t>
            </a:r>
            <a:r>
              <a:rPr lang="en-US" dirty="0" smtClean="0">
                <a:solidFill>
                  <a:srgbClr val="375669"/>
                </a:solidFill>
                <a:latin typeface="Calibri" pitchFamily="34" charset="0"/>
                <a:ea typeface="ＭＳ Ｐゴシック" pitchFamily="34" charset="-128"/>
              </a:rPr>
              <a:t>®</a:t>
            </a:r>
            <a:r>
              <a:rPr dirty="0" smtClean="0">
                <a:latin typeface="Calibri" pitchFamily="34" charset="0"/>
                <a:ea typeface="ＭＳ Ｐゴシック" pitchFamily="34" charset="-128"/>
              </a:rPr>
              <a:t> Exams</a:t>
            </a:r>
          </a:p>
          <a:p>
            <a:pPr marL="285750" indent="-285750">
              <a:spcAft>
                <a:spcPts val="1800"/>
              </a:spcAft>
              <a:buClr>
                <a:srgbClr val="6FB867"/>
              </a:buClr>
              <a:buFont typeface="Arial" panose="020B0604020202020204" pitchFamily="34" charset="0"/>
              <a:buChar char="•"/>
              <a:defRPr/>
            </a:pPr>
            <a:r>
              <a:rPr dirty="0" smtClean="0">
                <a:latin typeface="Calibri" pitchFamily="34" charset="0"/>
                <a:ea typeface="ＭＳ Ｐゴシック" pitchFamily="34" charset="-128"/>
              </a:rPr>
              <a:t>What Is It Like to Take AP? </a:t>
            </a:r>
          </a:p>
          <a:p>
            <a:pPr marL="285750" indent="-285750">
              <a:spcAft>
                <a:spcPts val="1800"/>
              </a:spcAft>
              <a:buClr>
                <a:srgbClr val="6FB867"/>
              </a:buClr>
              <a:buFont typeface="Arial" panose="020B0604020202020204" pitchFamily="34" charset="0"/>
              <a:buChar char="•"/>
              <a:defRPr/>
            </a:pPr>
            <a:r>
              <a:rPr dirty="0" smtClean="0">
                <a:latin typeface="Calibri" pitchFamily="34" charset="0"/>
                <a:ea typeface="ＭＳ Ｐゴシック" pitchFamily="34" charset="-128"/>
              </a:rPr>
              <a:t>Next Steps: Help Your Child Make the Best Choices</a:t>
            </a:r>
          </a:p>
          <a:p>
            <a:pPr marL="285750" indent="-285750">
              <a:spcAft>
                <a:spcPts val="1800"/>
              </a:spcAft>
              <a:buClr>
                <a:srgbClr val="6FB867"/>
              </a:buClr>
              <a:buFont typeface="Arial" panose="020B0604020202020204" pitchFamily="34" charset="0"/>
              <a:buChar char="•"/>
              <a:defRPr/>
            </a:pPr>
            <a:r>
              <a:rPr dirty="0" smtClean="0">
                <a:latin typeface="Calibri" pitchFamily="34" charset="0"/>
                <a:ea typeface="ＭＳ Ｐゴシック" pitchFamily="34" charset="-128"/>
              </a:rPr>
              <a:t>Q &amp; A</a:t>
            </a:r>
          </a:p>
        </p:txBody>
      </p:sp>
      <p:sp>
        <p:nvSpPr>
          <p:cNvPr id="10242" name="Title 7"/>
          <p:cNvSpPr>
            <a:spLocks noGrp="1"/>
          </p:cNvSpPr>
          <p:nvPr>
            <p:ph type="title"/>
          </p:nvPr>
        </p:nvSpPr>
        <p:spPr>
          <a:xfrm>
            <a:off x="0" y="457200"/>
            <a:ext cx="9220200" cy="685800"/>
          </a:xfrm>
        </p:spPr>
        <p:txBody>
          <a:bodyPr/>
          <a:lstStyle/>
          <a:p>
            <a:r>
              <a:rPr sz="3600" dirty="0">
                <a:ea typeface="ＭＳ Ｐゴシック" charset="0"/>
              </a:rPr>
              <a:t>What </a:t>
            </a:r>
            <a:r>
              <a:rPr sz="3600" dirty="0" smtClean="0">
                <a:ea typeface="ＭＳ Ｐゴシック" charset="0"/>
              </a:rPr>
              <a:t>We</a:t>
            </a:r>
            <a:r>
              <a:rPr lang="en-US" sz="3600" dirty="0">
                <a:ea typeface="ＭＳ Ｐゴシック" charset="0"/>
              </a:rPr>
              <a:t>'</a:t>
            </a:r>
            <a:r>
              <a:rPr altLang="ja-JP" sz="3600" dirty="0" smtClean="0">
                <a:ea typeface="ＭＳ Ｐゴシック" charset="0"/>
              </a:rPr>
              <a:t>ll </a:t>
            </a:r>
            <a:r>
              <a:rPr altLang="ja-JP" sz="3600" dirty="0">
                <a:ea typeface="ＭＳ Ｐゴシック" charset="0"/>
              </a:rPr>
              <a:t>Cover</a:t>
            </a:r>
            <a:endParaRPr sz="3600" dirty="0">
              <a:ea typeface="ＭＳ Ｐゴシック" charset="0"/>
            </a:endParaRPr>
          </a:p>
        </p:txBody>
      </p:sp>
      <p:sp>
        <p:nvSpPr>
          <p:cNvPr id="10243"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Enjoy the fair!</a:t>
            </a:r>
            <a:endParaRPr lang="en-US" dirty="0"/>
          </a:p>
        </p:txBody>
      </p:sp>
    </p:spTree>
    <p:extLst>
      <p:ext uri="{BB962C8B-B14F-4D97-AF65-F5344CB8AC3E}">
        <p14:creationId xmlns:p14="http://schemas.microsoft.com/office/powerpoint/2010/main" val="985950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image_title_2.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438400"/>
            <a:ext cx="91440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4"/>
          <p:cNvSpPr>
            <a:spLocks noGrp="1"/>
          </p:cNvSpPr>
          <p:nvPr>
            <p:ph type="title"/>
          </p:nvPr>
        </p:nvSpPr>
        <p:spPr/>
        <p:txBody>
          <a:bodyPr anchor="ctr"/>
          <a:lstStyle/>
          <a:p>
            <a:pPr>
              <a:defRPr/>
            </a:pPr>
            <a:r>
              <a:rPr sz="3600" dirty="0" smtClean="0">
                <a:solidFill>
                  <a:schemeClr val="bg1"/>
                </a:solidFill>
                <a:ea typeface="ＭＳ Ｐゴシック" pitchFamily="34" charset="-128"/>
              </a:rPr>
              <a:t>What Are Advanced Placement</a:t>
            </a:r>
            <a:r>
              <a:rPr lang="en-US" sz="3600" baseline="30000" dirty="0" smtClean="0">
                <a:solidFill>
                  <a:schemeClr val="bg1"/>
                </a:solidFill>
              </a:rPr>
              <a:t>®</a:t>
            </a:r>
            <a:r>
              <a:rPr lang="en-US" sz="3600" dirty="0" smtClean="0">
                <a:solidFill>
                  <a:schemeClr val="bg1"/>
                </a:solidFill>
              </a:rPr>
              <a:t> </a:t>
            </a:r>
            <a:r>
              <a:rPr sz="3600" dirty="0" smtClean="0">
                <a:solidFill>
                  <a:schemeClr val="bg1"/>
                </a:solidFill>
                <a:ea typeface="ＭＳ Ｐゴシック" pitchFamily="34" charset="-128"/>
              </a:rPr>
              <a:t>Courses?</a:t>
            </a:r>
            <a:endParaRPr sz="2400" b="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8"/>
          <p:cNvSpPr>
            <a:spLocks noGrp="1"/>
          </p:cNvSpPr>
          <p:nvPr>
            <p:ph sz="quarter" idx="4294967295"/>
          </p:nvPr>
        </p:nvSpPr>
        <p:spPr bwMode="auto">
          <a:xfrm>
            <a:off x="1066800" y="1447800"/>
            <a:ext cx="7086600" cy="411480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285750" indent="-285750">
              <a:spcAft>
                <a:spcPts val="1800"/>
              </a:spcAft>
              <a:buClr>
                <a:srgbClr val="6FB867"/>
              </a:buClr>
              <a:buFont typeface="Arial" panose="020B0604020202020204" pitchFamily="34" charset="0"/>
              <a:buChar char="•"/>
              <a:defRPr/>
            </a:pPr>
            <a:r>
              <a:rPr lang="en-US" dirty="0" smtClean="0">
                <a:ea typeface="ＭＳ Ｐゴシック" pitchFamily="34" charset="-128"/>
              </a:rPr>
              <a:t>AP</a:t>
            </a:r>
            <a:r>
              <a:rPr lang="en-US" dirty="0" smtClean="0">
                <a:solidFill>
                  <a:srgbClr val="375669"/>
                </a:solidFill>
                <a:ea typeface="ＭＳ Ｐゴシック" pitchFamily="34" charset="-128"/>
              </a:rPr>
              <a:t>®</a:t>
            </a:r>
            <a:r>
              <a:rPr lang="en-US" dirty="0" smtClean="0">
                <a:ea typeface="ＭＳ Ｐゴシック" pitchFamily="34" charset="-128"/>
              </a:rPr>
              <a:t> courses are college-level courses offered in high school</a:t>
            </a:r>
          </a:p>
          <a:p>
            <a:pPr marL="285750" indent="-285750">
              <a:spcAft>
                <a:spcPts val="1800"/>
              </a:spcAft>
              <a:buClr>
                <a:srgbClr val="6FB867"/>
              </a:buClr>
              <a:buFont typeface="Arial" panose="020B0604020202020204" pitchFamily="34" charset="0"/>
              <a:buChar char="•"/>
              <a:defRPr/>
            </a:pPr>
            <a:r>
              <a:rPr dirty="0" smtClean="0">
                <a:ea typeface="ＭＳ Ｐゴシック" pitchFamily="34" charset="-128"/>
              </a:rPr>
              <a:t>Courses reflect what is taught in top introductory college courses</a:t>
            </a:r>
          </a:p>
          <a:p>
            <a:pPr marL="285750" indent="-285750">
              <a:spcAft>
                <a:spcPts val="1800"/>
              </a:spcAft>
              <a:buClr>
                <a:srgbClr val="6FB867"/>
              </a:buClr>
              <a:buFont typeface="Arial" panose="020B0604020202020204" pitchFamily="34" charset="0"/>
              <a:buChar char="•"/>
              <a:defRPr/>
            </a:pPr>
            <a:r>
              <a:rPr dirty="0" smtClean="0">
                <a:ea typeface="ＭＳ Ｐゴシック" pitchFamily="34" charset="-128"/>
              </a:rPr>
              <a:t>Students take </a:t>
            </a:r>
            <a:r>
              <a:rPr b="1" dirty="0" smtClean="0">
                <a:ea typeface="ＭＳ Ｐゴシック" pitchFamily="34" charset="-128"/>
              </a:rPr>
              <a:t>AP Exams</a:t>
            </a:r>
            <a:r>
              <a:rPr dirty="0" smtClean="0">
                <a:ea typeface="ＭＳ Ｐゴシック" pitchFamily="34" charset="-128"/>
              </a:rPr>
              <a:t> at the end of the course, measuring their mastery of college-level work</a:t>
            </a:r>
          </a:p>
          <a:p>
            <a:pPr marL="285750" indent="-285750">
              <a:spcAft>
                <a:spcPts val="1800"/>
              </a:spcAft>
              <a:buClr>
                <a:srgbClr val="6FB867"/>
              </a:buClr>
              <a:buFont typeface="Arial" panose="020B0604020202020204" pitchFamily="34" charset="0"/>
              <a:buChar char="•"/>
              <a:defRPr/>
            </a:pPr>
            <a:r>
              <a:rPr dirty="0" smtClean="0">
                <a:ea typeface="ＭＳ Ｐゴシック" pitchFamily="34" charset="-128"/>
              </a:rPr>
              <a:t>A score of 3 or higher on an AP Exam can typically earn students college credit and/or placement into advanced courses in college </a:t>
            </a:r>
          </a:p>
        </p:txBody>
      </p:sp>
      <p:sp>
        <p:nvSpPr>
          <p:cNvPr id="14338" name="Title 7"/>
          <p:cNvSpPr>
            <a:spLocks noGrp="1"/>
          </p:cNvSpPr>
          <p:nvPr>
            <p:ph type="title"/>
          </p:nvPr>
        </p:nvSpPr>
        <p:spPr>
          <a:xfrm>
            <a:off x="0" y="457200"/>
            <a:ext cx="9220200" cy="685800"/>
          </a:xfrm>
        </p:spPr>
        <p:txBody>
          <a:bodyPr/>
          <a:lstStyle/>
          <a:p>
            <a:pPr>
              <a:defRPr/>
            </a:pPr>
            <a:r>
              <a:rPr dirty="0" smtClean="0">
                <a:ea typeface="ＭＳ Ｐゴシック" pitchFamily="34" charset="-128"/>
              </a:rPr>
              <a:t>Advanced Placement</a:t>
            </a:r>
            <a:r>
              <a:rPr lang="en-US" b="0" baseline="30000" dirty="0" smtClean="0">
                <a:ea typeface="ＭＳ Ｐゴシック" pitchFamily="34" charset="-128"/>
              </a:rPr>
              <a:t> ®</a:t>
            </a:r>
            <a:r>
              <a:rPr lang="en-US" dirty="0" smtClean="0">
                <a:ea typeface="ＭＳ Ｐゴシック" pitchFamily="34" charset="-128"/>
              </a:rPr>
              <a:t>: </a:t>
            </a:r>
            <a:r>
              <a:rPr dirty="0" smtClean="0">
                <a:ea typeface="ＭＳ Ｐゴシック" pitchFamily="34" charset="-128"/>
              </a:rPr>
              <a:t>The Basics</a:t>
            </a:r>
          </a:p>
        </p:txBody>
      </p:sp>
      <p:sp>
        <p:nvSpPr>
          <p:cNvPr id="14339"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8"/>
          <p:cNvSpPr>
            <a:spLocks noGrp="1"/>
          </p:cNvSpPr>
          <p:nvPr>
            <p:ph sz="quarter" idx="4294967295"/>
          </p:nvPr>
        </p:nvSpPr>
        <p:spPr bwMode="auto">
          <a:xfrm>
            <a:off x="381000" y="1447800"/>
            <a:ext cx="84582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5750" indent="-285750">
              <a:spcAft>
                <a:spcPts val="1200"/>
              </a:spcAft>
              <a:buClr>
                <a:srgbClr val="6FB867"/>
              </a:buClr>
              <a:buFont typeface="Arial" panose="020B0604020202020204" pitchFamily="34" charset="0"/>
              <a:buChar char="•"/>
              <a:defRPr/>
            </a:pPr>
            <a:r>
              <a:rPr lang="en-US" sz="1600" b="1" dirty="0" smtClean="0">
                <a:latin typeface="Calibri" pitchFamily="34" charset="0"/>
                <a:ea typeface="ＭＳ Ｐゴシック" pitchFamily="34" charset="-128"/>
              </a:rPr>
              <a:t>Arts:</a:t>
            </a:r>
            <a:r>
              <a:rPr lang="en-US" sz="1600" dirty="0" smtClean="0">
                <a:latin typeface="Calibri" pitchFamily="34" charset="0"/>
                <a:ea typeface="ＭＳ Ｐゴシック" pitchFamily="34" charset="-128"/>
              </a:rPr>
              <a:t> Art History, Music Theory, Studio Art: Drawing Portfolio, Studio Art: 2-D Design Portfolio, Studio Art: 3-D Design Portfolio</a:t>
            </a:r>
          </a:p>
          <a:p>
            <a:pPr marL="285750" indent="-285750">
              <a:spcAft>
                <a:spcPts val="1200"/>
              </a:spcAft>
              <a:buClr>
                <a:srgbClr val="6FB867"/>
              </a:buClr>
              <a:buFont typeface="Arial" panose="020B0604020202020204" pitchFamily="34" charset="0"/>
              <a:buChar char="•"/>
              <a:defRPr/>
            </a:pPr>
            <a:r>
              <a:rPr lang="en-US" sz="1600" b="1" dirty="0" smtClean="0">
                <a:latin typeface="Calibri" pitchFamily="34" charset="0"/>
                <a:ea typeface="ＭＳ Ｐゴシック" pitchFamily="34" charset="-128"/>
              </a:rPr>
              <a:t>English: </a:t>
            </a:r>
            <a:r>
              <a:rPr lang="en-US" sz="1600" dirty="0" smtClean="0">
                <a:latin typeface="Calibri" pitchFamily="34" charset="0"/>
                <a:ea typeface="ＭＳ Ｐゴシック" pitchFamily="34" charset="-128"/>
              </a:rPr>
              <a:t>English Language and Composition, English Literature and Composition</a:t>
            </a:r>
          </a:p>
          <a:p>
            <a:pPr marL="285750" indent="-285750">
              <a:spcAft>
                <a:spcPts val="1200"/>
              </a:spcAft>
              <a:buClr>
                <a:srgbClr val="6FB867"/>
              </a:buClr>
              <a:buFont typeface="Arial" panose="020B0604020202020204" pitchFamily="34" charset="0"/>
              <a:buChar char="•"/>
              <a:defRPr/>
            </a:pPr>
            <a:r>
              <a:rPr lang="en-US" sz="1600" b="1" dirty="0" smtClean="0">
                <a:latin typeface="Calibri" pitchFamily="34" charset="0"/>
                <a:ea typeface="ＭＳ Ｐゴシック" pitchFamily="34" charset="-128"/>
              </a:rPr>
              <a:t>History and Social Sciences: </a:t>
            </a:r>
            <a:r>
              <a:rPr lang="en-US" sz="1600" dirty="0" smtClean="0">
                <a:latin typeface="Calibri" pitchFamily="34" charset="0"/>
                <a:ea typeface="ＭＳ Ｐゴシック" pitchFamily="34" charset="-128"/>
              </a:rPr>
              <a:t>European History, Human Geography, Macroeconomics, Microeconomics, Psychology, United States Government and Politics, United States History, World History</a:t>
            </a:r>
          </a:p>
          <a:p>
            <a:pPr marL="285750" indent="-285750">
              <a:spcAft>
                <a:spcPts val="1200"/>
              </a:spcAft>
              <a:buClr>
                <a:srgbClr val="6FB867"/>
              </a:buClr>
              <a:buFont typeface="Arial" panose="020B0604020202020204" pitchFamily="34" charset="0"/>
              <a:buChar char="•"/>
              <a:defRPr/>
            </a:pPr>
            <a:r>
              <a:rPr lang="en-US" sz="1600" b="1" dirty="0" smtClean="0">
                <a:latin typeface="Calibri" pitchFamily="34" charset="0"/>
                <a:ea typeface="ＭＳ Ｐゴシック" pitchFamily="34" charset="-128"/>
              </a:rPr>
              <a:t>Mathematics and Computer Science: </a:t>
            </a:r>
            <a:r>
              <a:rPr lang="en-US" sz="1600" dirty="0" smtClean="0">
                <a:latin typeface="Calibri" pitchFamily="34" charset="0"/>
                <a:ea typeface="ＭＳ Ｐゴシック" pitchFamily="34" charset="-128"/>
              </a:rPr>
              <a:t>Calculus AB, Calculus BC, Computer Science A, Statistics</a:t>
            </a:r>
          </a:p>
          <a:p>
            <a:pPr marL="285750" indent="-285750">
              <a:spcAft>
                <a:spcPts val="1200"/>
              </a:spcAft>
              <a:buClr>
                <a:srgbClr val="6FB867"/>
              </a:buClr>
              <a:buFont typeface="Arial" panose="020B0604020202020204" pitchFamily="34" charset="0"/>
              <a:buChar char="•"/>
              <a:defRPr/>
            </a:pPr>
            <a:r>
              <a:rPr lang="en-US" sz="1600" b="1" dirty="0" smtClean="0">
                <a:latin typeface="Calibri" pitchFamily="34" charset="0"/>
                <a:ea typeface="ＭＳ Ｐゴシック" pitchFamily="34" charset="-128"/>
              </a:rPr>
              <a:t>Sciences: </a:t>
            </a:r>
            <a:r>
              <a:rPr lang="en-US" sz="1600" dirty="0" smtClean="0">
                <a:latin typeface="Calibri" pitchFamily="34" charset="0"/>
                <a:ea typeface="ＭＳ Ｐゴシック" pitchFamily="34" charset="-128"/>
              </a:rPr>
              <a:t>Biology (double period), Chemistry (double period), Environmental Science, Physics C: Mechanics</a:t>
            </a:r>
          </a:p>
          <a:p>
            <a:pPr marL="285750" indent="-285750">
              <a:spcAft>
                <a:spcPts val="1200"/>
              </a:spcAft>
              <a:buClr>
                <a:srgbClr val="6FB867"/>
              </a:buClr>
              <a:buFont typeface="Arial" panose="020B0604020202020204" pitchFamily="34" charset="0"/>
              <a:buChar char="•"/>
              <a:defRPr/>
            </a:pPr>
            <a:r>
              <a:rPr lang="en-US" sz="1600" b="1" dirty="0" smtClean="0">
                <a:latin typeface="Calibri" pitchFamily="34" charset="0"/>
                <a:ea typeface="ＭＳ Ｐゴシック" pitchFamily="34" charset="-128"/>
              </a:rPr>
              <a:t>World languages: </a:t>
            </a:r>
            <a:r>
              <a:rPr lang="en-US" sz="1600" dirty="0" smtClean="0">
                <a:latin typeface="Calibri" pitchFamily="34" charset="0"/>
                <a:ea typeface="ＭＳ Ｐゴシック" pitchFamily="34" charset="-128"/>
              </a:rPr>
              <a:t>French Language and Culture, Spanish Language and Culture, Spanish Literature and Culture</a:t>
            </a:r>
          </a:p>
        </p:txBody>
      </p:sp>
      <p:sp>
        <p:nvSpPr>
          <p:cNvPr id="16386" name="Title 7"/>
          <p:cNvSpPr>
            <a:spLocks noGrp="1"/>
          </p:cNvSpPr>
          <p:nvPr>
            <p:ph type="title"/>
          </p:nvPr>
        </p:nvSpPr>
        <p:spPr>
          <a:xfrm>
            <a:off x="0" y="457200"/>
            <a:ext cx="9220200" cy="685800"/>
          </a:xfrm>
        </p:spPr>
        <p:txBody>
          <a:bodyPr/>
          <a:lstStyle/>
          <a:p>
            <a:pPr>
              <a:defRPr/>
            </a:pPr>
            <a:r>
              <a:rPr lang="en-US" dirty="0" smtClean="0">
                <a:ea typeface="ＭＳ Ｐゴシック" pitchFamily="34" charset="-128"/>
              </a:rPr>
              <a:t>Our AP</a:t>
            </a:r>
            <a:r>
              <a:rPr lang="en-US" baseline="30000" dirty="0" smtClean="0">
                <a:ea typeface="ＭＳ Ｐゴシック" pitchFamily="34" charset="-128"/>
              </a:rPr>
              <a:t>®</a:t>
            </a:r>
            <a:r>
              <a:rPr lang="en-US" dirty="0" smtClean="0">
                <a:ea typeface="ＭＳ Ｐゴシック" pitchFamily="34" charset="-128"/>
              </a:rPr>
              <a:t> Courses</a:t>
            </a:r>
            <a:endParaRPr dirty="0" smtClean="0">
              <a:ea typeface="ＭＳ Ｐゴシック" pitchFamily="34" charset="-128"/>
            </a:endParaRPr>
          </a:p>
        </p:txBody>
      </p:sp>
      <p:sp>
        <p:nvSpPr>
          <p:cNvPr id="16387"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8"/>
          <p:cNvSpPr>
            <a:spLocks noGrp="1"/>
          </p:cNvSpPr>
          <p:nvPr>
            <p:ph sz="quarter" idx="4294967295"/>
          </p:nvPr>
        </p:nvSpPr>
        <p:spPr bwMode="auto">
          <a:xfrm>
            <a:off x="914400" y="1371600"/>
            <a:ext cx="71628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5750" indent="-285750">
              <a:spcAft>
                <a:spcPts val="1200"/>
              </a:spcAft>
              <a:buClr>
                <a:srgbClr val="6FB867"/>
              </a:buClr>
              <a:buFont typeface="Arial" panose="020B0604020202020204" pitchFamily="34" charset="0"/>
              <a:buChar char="•"/>
              <a:defRPr/>
            </a:pPr>
            <a:r>
              <a:rPr lang="en-US" dirty="0" smtClean="0">
                <a:latin typeface="Calibri" pitchFamily="34" charset="0"/>
                <a:ea typeface="ＭＳ Ｐゴシック" pitchFamily="34" charset="-128"/>
              </a:rPr>
              <a:t>779 AP exams were taken in May 2017 by 465 students.</a:t>
            </a:r>
          </a:p>
          <a:p>
            <a:pPr marL="285750" indent="-285750">
              <a:spcAft>
                <a:spcPts val="1200"/>
              </a:spcAft>
              <a:buClr>
                <a:srgbClr val="6FB867"/>
              </a:buClr>
              <a:buFont typeface="Arial" panose="020B0604020202020204" pitchFamily="34" charset="0"/>
              <a:buChar char="•"/>
              <a:defRPr/>
            </a:pPr>
            <a:r>
              <a:rPr lang="en-US" dirty="0" smtClean="0">
                <a:latin typeface="Calibri" pitchFamily="34" charset="0"/>
                <a:ea typeface="ＭＳ Ｐゴシック" pitchFamily="34" charset="-128"/>
              </a:rPr>
              <a:t>703 students are enrolled in AP for the 2017-2018 school year.</a:t>
            </a:r>
          </a:p>
          <a:p>
            <a:pPr marL="285750" indent="-285750">
              <a:spcAft>
                <a:spcPts val="1200"/>
              </a:spcAft>
              <a:buClr>
                <a:srgbClr val="6FB867"/>
              </a:buClr>
              <a:buFont typeface="Arial" panose="020B0604020202020204" pitchFamily="34" charset="0"/>
              <a:buChar char="•"/>
              <a:defRPr/>
            </a:pPr>
            <a:r>
              <a:rPr lang="en-US" dirty="0" smtClean="0">
                <a:latin typeface="Calibri" pitchFamily="34" charset="0"/>
                <a:ea typeface="ＭＳ Ｐゴシック" pitchFamily="34" charset="-128"/>
              </a:rPr>
              <a:t>This is a 20% increase from the 580 students enrolled in AP for the 2016-2017 school year.</a:t>
            </a:r>
          </a:p>
          <a:p>
            <a:pPr marL="285750" indent="-285750">
              <a:spcAft>
                <a:spcPts val="1200"/>
              </a:spcAft>
              <a:buClr>
                <a:srgbClr val="6FB867"/>
              </a:buClr>
              <a:buFont typeface="Arial" panose="020B0604020202020204" pitchFamily="34" charset="0"/>
              <a:buChar char="•"/>
              <a:defRPr/>
            </a:pPr>
            <a:r>
              <a:rPr lang="en-US" dirty="0" err="1" smtClean="0">
                <a:latin typeface="Calibri" pitchFamily="34" charset="0"/>
                <a:ea typeface="ＭＳ Ｐゴシック" pitchFamily="34" charset="-128"/>
              </a:rPr>
              <a:t>MHS</a:t>
            </a:r>
            <a:r>
              <a:rPr lang="en-US" dirty="0" smtClean="0">
                <a:latin typeface="Calibri" pitchFamily="34" charset="0"/>
                <a:ea typeface="ＭＳ Ｐゴシック" pitchFamily="34" charset="-128"/>
              </a:rPr>
              <a:t> has a partnership with Equal Opportunity Schools (EOS) which is part of a </a:t>
            </a:r>
            <a:r>
              <a:rPr lang="en-US" dirty="0" err="1" smtClean="0">
                <a:latin typeface="Calibri" pitchFamily="34" charset="0"/>
                <a:ea typeface="ＭＳ Ｐゴシック" pitchFamily="34" charset="-128"/>
              </a:rPr>
              <a:t>MCPS</a:t>
            </a:r>
            <a:r>
              <a:rPr lang="en-US" dirty="0" smtClean="0">
                <a:latin typeface="Calibri" pitchFamily="34" charset="0"/>
                <a:ea typeface="ＭＳ Ｐゴシック" pitchFamily="34" charset="-128"/>
              </a:rPr>
              <a:t> and state initiative to ensure equal access to AP courses.</a:t>
            </a:r>
          </a:p>
          <a:p>
            <a:pPr marL="285750" indent="-285750">
              <a:spcAft>
                <a:spcPts val="1200"/>
              </a:spcAft>
              <a:buClr>
                <a:srgbClr val="6FB867"/>
              </a:buClr>
              <a:buFont typeface="Arial" panose="020B0604020202020204" pitchFamily="34" charset="0"/>
              <a:buChar char="•"/>
              <a:defRPr/>
            </a:pPr>
            <a:r>
              <a:rPr lang="en-US" dirty="0" smtClean="0">
                <a:latin typeface="Calibri" pitchFamily="34" charset="0"/>
                <a:ea typeface="ＭＳ Ｐゴシック" pitchFamily="34" charset="-128"/>
              </a:rPr>
              <a:t>Offering </a:t>
            </a:r>
            <a:r>
              <a:rPr lang="en-US" dirty="0">
                <a:latin typeface="Calibri" pitchFamily="34" charset="0"/>
                <a:ea typeface="ＭＳ Ｐゴシック" pitchFamily="34" charset="-128"/>
              </a:rPr>
              <a:t>25 AP courses for 2018-2019</a:t>
            </a:r>
          </a:p>
          <a:p>
            <a:pPr marL="285750" indent="-285750">
              <a:spcAft>
                <a:spcPts val="1200"/>
              </a:spcAft>
              <a:buClr>
                <a:srgbClr val="6FB867"/>
              </a:buClr>
              <a:buFont typeface="Arial" panose="020B0604020202020204" pitchFamily="34" charset="0"/>
              <a:buChar char="•"/>
              <a:defRPr/>
            </a:pPr>
            <a:endParaRPr lang="en-US" dirty="0" smtClean="0">
              <a:latin typeface="Calibri" pitchFamily="34" charset="0"/>
              <a:ea typeface="ＭＳ Ｐゴシック" pitchFamily="34" charset="-128"/>
            </a:endParaRPr>
          </a:p>
        </p:txBody>
      </p:sp>
      <p:sp>
        <p:nvSpPr>
          <p:cNvPr id="16386" name="Title 7"/>
          <p:cNvSpPr>
            <a:spLocks noGrp="1"/>
          </p:cNvSpPr>
          <p:nvPr>
            <p:ph type="title"/>
          </p:nvPr>
        </p:nvSpPr>
        <p:spPr>
          <a:xfrm>
            <a:off x="0" y="457200"/>
            <a:ext cx="9220200" cy="685800"/>
          </a:xfrm>
        </p:spPr>
        <p:txBody>
          <a:bodyPr/>
          <a:lstStyle/>
          <a:p>
            <a:pPr>
              <a:defRPr/>
            </a:pPr>
            <a:r>
              <a:rPr lang="en-US" dirty="0" smtClean="0"/>
              <a:t>AP</a:t>
            </a:r>
            <a:r>
              <a:rPr lang="en-US" baseline="30000" dirty="0" smtClean="0">
                <a:ea typeface="ＭＳ Ｐゴシック" pitchFamily="34" charset="-128"/>
              </a:rPr>
              <a:t>®</a:t>
            </a:r>
            <a:r>
              <a:rPr lang="en-US" dirty="0" smtClean="0"/>
              <a:t> at Magruder High School</a:t>
            </a:r>
            <a:endParaRPr dirty="0">
              <a:ea typeface="ＭＳ Ｐゴシック" charset="0"/>
            </a:endParaRPr>
          </a:p>
        </p:txBody>
      </p:sp>
      <p:sp>
        <p:nvSpPr>
          <p:cNvPr id="18435"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image_title_4.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425700"/>
            <a:ext cx="91440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4"/>
          <p:cNvSpPr>
            <a:spLocks noGrp="1"/>
          </p:cNvSpPr>
          <p:nvPr>
            <p:ph type="title"/>
          </p:nvPr>
        </p:nvSpPr>
        <p:spPr/>
        <p:txBody>
          <a:bodyPr anchor="ctr"/>
          <a:lstStyle/>
          <a:p>
            <a:pPr>
              <a:defRPr/>
            </a:pPr>
            <a:r>
              <a:rPr sz="3600" dirty="0" smtClean="0">
                <a:solidFill>
                  <a:schemeClr val="bg1"/>
                </a:solidFill>
                <a:ea typeface="ＭＳ Ｐゴシック" pitchFamily="34" charset="-128"/>
              </a:rPr>
              <a:t>AP</a:t>
            </a:r>
            <a:r>
              <a:rPr lang="en-US" sz="3600" dirty="0" smtClean="0">
                <a:solidFill>
                  <a:schemeClr val="bg1"/>
                </a:solidFill>
                <a:ea typeface="ＭＳ Ｐゴシック" pitchFamily="34" charset="-128"/>
              </a:rPr>
              <a:t>®</a:t>
            </a:r>
            <a:r>
              <a:rPr sz="3600" dirty="0" smtClean="0">
                <a:solidFill>
                  <a:schemeClr val="bg1"/>
                </a:solidFill>
                <a:ea typeface="ＭＳ Ｐゴシック" pitchFamily="34" charset="-128"/>
              </a:rPr>
              <a:t>: The Benefits</a:t>
            </a:r>
            <a:endParaRPr sz="2400" b="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descr="image_3.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3048000"/>
            <a:ext cx="9144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
        <p:nvSpPr>
          <p:cNvPr id="2" name="Content Placeholder 8"/>
          <p:cNvSpPr>
            <a:spLocks noGrp="1"/>
          </p:cNvSpPr>
          <p:nvPr>
            <p:ph sz="quarter" idx="4294967295"/>
          </p:nvPr>
        </p:nvSpPr>
        <p:spPr bwMode="auto">
          <a:xfrm>
            <a:off x="762000" y="1447800"/>
            <a:ext cx="7772400" cy="411480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285750" indent="-285750">
              <a:spcAft>
                <a:spcPts val="1800"/>
              </a:spcAft>
              <a:buClr>
                <a:srgbClr val="6FB867"/>
              </a:buClr>
              <a:buFont typeface="Arial" panose="020B0604020202020204" pitchFamily="34" charset="0"/>
              <a:buChar char="•"/>
              <a:defRPr/>
            </a:pPr>
            <a:r>
              <a:rPr lang="en-US" dirty="0" smtClean="0">
                <a:latin typeface="Calibri" pitchFamily="34" charset="0"/>
                <a:ea typeface="ＭＳ Ｐゴシック" pitchFamily="34" charset="-128"/>
              </a:rPr>
              <a:t>Students learn rigorous college-level content and skills</a:t>
            </a:r>
          </a:p>
          <a:p>
            <a:pPr marL="285750" indent="-285750">
              <a:spcAft>
                <a:spcPts val="1800"/>
              </a:spcAft>
              <a:buClr>
                <a:srgbClr val="6FB867"/>
              </a:buClr>
              <a:buFont typeface="Arial" panose="020B0604020202020204" pitchFamily="34" charset="0"/>
              <a:buChar char="•"/>
              <a:defRPr/>
            </a:pPr>
            <a:r>
              <a:rPr lang="en-US" dirty="0" smtClean="0">
                <a:latin typeface="Calibri" pitchFamily="34" charset="0"/>
                <a:ea typeface="ＭＳ Ｐゴシック" pitchFamily="34" charset="-128"/>
              </a:rPr>
              <a:t>Taking AP is valued in the college admission process</a:t>
            </a:r>
          </a:p>
          <a:p>
            <a:pPr marL="285750" indent="-285750">
              <a:spcAft>
                <a:spcPts val="1800"/>
              </a:spcAft>
              <a:buClr>
                <a:srgbClr val="6FB867"/>
              </a:buClr>
              <a:buFont typeface="Arial" panose="020B0604020202020204" pitchFamily="34" charset="0"/>
              <a:buChar char="•"/>
              <a:defRPr/>
            </a:pPr>
            <a:r>
              <a:rPr lang="en-US" dirty="0" smtClean="0">
                <a:latin typeface="Calibri" pitchFamily="34" charset="0"/>
                <a:ea typeface="ＭＳ Ｐゴシック" pitchFamily="34" charset="-128"/>
              </a:rPr>
              <a:t>AP courses are interesting and rewarding academic experiences</a:t>
            </a:r>
          </a:p>
          <a:p>
            <a:pPr marL="285750" indent="-285750">
              <a:spcAft>
                <a:spcPts val="1800"/>
              </a:spcAft>
              <a:buClr>
                <a:srgbClr val="6FB867"/>
              </a:buClr>
              <a:buFont typeface="Arial" panose="020B0604020202020204" pitchFamily="34" charset="0"/>
              <a:buChar char="•"/>
              <a:defRPr/>
            </a:pPr>
            <a:r>
              <a:rPr lang="en-US" dirty="0" smtClean="0">
                <a:latin typeface="Calibri" pitchFamily="34" charset="0"/>
                <a:ea typeface="ＭＳ Ｐゴシック" pitchFamily="34" charset="-128"/>
              </a:rPr>
              <a:t>Opportunity to earn valuable credit and placement in college</a:t>
            </a:r>
          </a:p>
        </p:txBody>
      </p:sp>
      <p:sp>
        <p:nvSpPr>
          <p:cNvPr id="3" name="Title 7"/>
          <p:cNvSpPr>
            <a:spLocks noGrp="1"/>
          </p:cNvSpPr>
          <p:nvPr>
            <p:ph type="title"/>
          </p:nvPr>
        </p:nvSpPr>
        <p:spPr>
          <a:xfrm>
            <a:off x="0" y="457200"/>
            <a:ext cx="9220200" cy="685800"/>
          </a:xfrm>
        </p:spPr>
        <p:txBody>
          <a:bodyPr/>
          <a:lstStyle/>
          <a:p>
            <a:pPr>
              <a:defRPr/>
            </a:pPr>
            <a:r>
              <a:rPr dirty="0" smtClean="0">
                <a:ea typeface="ＭＳ Ｐゴシック" pitchFamily="34" charset="-128"/>
              </a:rPr>
              <a:t> AP</a:t>
            </a:r>
            <a:r>
              <a:rPr lang="en-US" baseline="30000" dirty="0" smtClean="0">
                <a:ea typeface="ＭＳ Ｐゴシック" pitchFamily="34" charset="-128"/>
              </a:rPr>
              <a:t>®</a:t>
            </a:r>
            <a:r>
              <a:rPr lang="en-US" dirty="0" smtClean="0">
                <a:ea typeface="ＭＳ Ｐゴシック" pitchFamily="34" charset="-128"/>
              </a:rPr>
              <a:t>: </a:t>
            </a:r>
            <a:r>
              <a:rPr dirty="0" smtClean="0">
                <a:ea typeface="ＭＳ Ｐゴシック" pitchFamily="34" charset="-128"/>
              </a:rPr>
              <a:t>The Benefits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4083CF"/>
      </a:hlink>
      <a:folHlink>
        <a:srgbClr val="FEC60B"/>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8970</TotalTime>
  <Words>1856</Words>
  <Application>Microsoft Office PowerPoint</Application>
  <PresentationFormat>On-screen Show (4:3)</PresentationFormat>
  <Paragraphs>179</Paragraphs>
  <Slides>30</Slides>
  <Notes>22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ＭＳ Ｐゴシック</vt:lpstr>
      <vt:lpstr>Arial</vt:lpstr>
      <vt:lpstr>Calibri</vt:lpstr>
      <vt:lpstr>Calibri (Headings)</vt:lpstr>
      <vt:lpstr>Serifa Std 55 Roman</vt:lpstr>
      <vt:lpstr>Wingdings</vt:lpstr>
      <vt:lpstr>Office Theme</vt:lpstr>
      <vt:lpstr>An Introduction to the  Advanced Placement Program®</vt:lpstr>
      <vt:lpstr>Welcome</vt:lpstr>
      <vt:lpstr>What We'll Cover</vt:lpstr>
      <vt:lpstr>What Are Advanced Placement® Courses?</vt:lpstr>
      <vt:lpstr>Advanced Placement ®: The Basics</vt:lpstr>
      <vt:lpstr>Our AP® Courses</vt:lpstr>
      <vt:lpstr>AP® at Magruder High School</vt:lpstr>
      <vt:lpstr>AP®: The Benefits</vt:lpstr>
      <vt:lpstr> AP®: The Benefits</vt:lpstr>
      <vt:lpstr>AP® from the College Admissions Perspective</vt:lpstr>
      <vt:lpstr>AP®: Skills &amp; Advantages that Last a Lifetime</vt:lpstr>
      <vt:lpstr>AP® Helps Students Graduate on Time &amp; Save Money</vt:lpstr>
      <vt:lpstr>AP® Expands Students’ Options</vt:lpstr>
      <vt:lpstr>AP®: A More Engaging Learning Experience</vt:lpstr>
      <vt:lpstr>AP® Exams</vt:lpstr>
      <vt:lpstr>AP® Exams</vt:lpstr>
      <vt:lpstr>AP® Exam Fees</vt:lpstr>
      <vt:lpstr>Credit and Placement Opportunities</vt:lpstr>
      <vt:lpstr>What is it like to take AP®?</vt:lpstr>
      <vt:lpstr>AP® Myths &amp; Realities </vt:lpstr>
      <vt:lpstr>Our School Offers Support for AP® Students</vt:lpstr>
      <vt:lpstr>Students &amp; Parents … In Their Own Words</vt:lpstr>
      <vt:lpstr>College Admissions Officials In Their Own Words</vt:lpstr>
      <vt:lpstr>Next Steps: Help Your Child Make the Best Choices</vt:lpstr>
      <vt:lpstr>AP®: Start the Conversation</vt:lpstr>
      <vt:lpstr>AP®: Resources Worth Exploring for Students and Families </vt:lpstr>
      <vt:lpstr>Explore AP®: Take the Next Step</vt:lpstr>
      <vt:lpstr>Questions and Answers</vt:lpstr>
      <vt:lpstr>AP Exam Registration</vt:lpstr>
      <vt:lpstr>Enjoy the fair!</vt:lpstr>
    </vt:vector>
  </TitlesOfParts>
  <Company>Hawthorne Visual Communications,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knortey</dc:creator>
  <cp:lastModifiedBy>Snyder, Virginia B</cp:lastModifiedBy>
  <cp:revision>798</cp:revision>
  <cp:lastPrinted>2013-04-24T15:30:45Z</cp:lastPrinted>
  <dcterms:created xsi:type="dcterms:W3CDTF">2013-01-11T21:38:43Z</dcterms:created>
  <dcterms:modified xsi:type="dcterms:W3CDTF">2018-01-24T20:43:27Z</dcterms:modified>
</cp:coreProperties>
</file>