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4"/>
    <p:sldMasterId id="2147483701" r:id="rId5"/>
    <p:sldMasterId id="2147483713" r:id="rId6"/>
  </p:sldMasterIdLst>
  <p:notesMasterIdLst>
    <p:notesMasterId r:id="rId24"/>
  </p:notesMasterIdLst>
  <p:handoutMasterIdLst>
    <p:handoutMasterId r:id="rId25"/>
  </p:handoutMasterIdLst>
  <p:sldIdLst>
    <p:sldId id="256" r:id="rId7"/>
    <p:sldId id="277" r:id="rId8"/>
    <p:sldId id="259" r:id="rId9"/>
    <p:sldId id="261" r:id="rId10"/>
    <p:sldId id="260" r:id="rId11"/>
    <p:sldId id="262" r:id="rId12"/>
    <p:sldId id="263" r:id="rId13"/>
    <p:sldId id="265" r:id="rId14"/>
    <p:sldId id="267" r:id="rId15"/>
    <p:sldId id="268" r:id="rId16"/>
    <p:sldId id="269" r:id="rId17"/>
    <p:sldId id="276" r:id="rId18"/>
    <p:sldId id="273" r:id="rId19"/>
    <p:sldId id="279" r:id="rId20"/>
    <p:sldId id="278" r:id="rId21"/>
    <p:sldId id="257" r:id="rId22"/>
    <p:sldId id="258"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6434"/>
          </a:xfrm>
          <a:prstGeom prst="rect">
            <a:avLst/>
          </a:prstGeom>
        </p:spPr>
        <p:txBody>
          <a:bodyPr vert="horz" lIns="93172" tIns="46586" rIns="93172" bIns="46586" rtlCol="0"/>
          <a:lstStyle>
            <a:lvl1pPr algn="r">
              <a:defRPr sz="1200"/>
            </a:lvl1pPr>
          </a:lstStyle>
          <a:p>
            <a:fld id="{9EFE5EFA-D509-4E34-ABCB-128FA08B3E17}" type="datetimeFigureOut">
              <a:rPr lang="en-US" smtClean="0"/>
              <a:t>3/5/2018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2" tIns="46586" rIns="93172" bIns="46586"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2" tIns="46586" rIns="93172" bIns="46586" rtlCol="0" anchor="b"/>
          <a:lstStyle>
            <a:lvl1pPr algn="r">
              <a:defRPr sz="1200"/>
            </a:lvl1pPr>
          </a:lstStyle>
          <a:p>
            <a:fld id="{AF66EF01-7971-44DB-B723-3CD07EDEC0D7}" type="slidenum">
              <a:rPr lang="en-US" smtClean="0"/>
              <a:t>‹#›</a:t>
            </a:fld>
            <a:endParaRPr lang="en-US"/>
          </a:p>
        </p:txBody>
      </p:sp>
    </p:spTree>
    <p:extLst>
      <p:ext uri="{BB962C8B-B14F-4D97-AF65-F5344CB8AC3E}">
        <p14:creationId xmlns:p14="http://schemas.microsoft.com/office/powerpoint/2010/main" val="3544458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2" tIns="46586" rIns="93172" bIns="46586" rtlCol="0"/>
          <a:lstStyle>
            <a:lvl1pPr algn="r">
              <a:defRPr sz="1200"/>
            </a:lvl1pPr>
          </a:lstStyle>
          <a:p>
            <a:fld id="{BC59F9C1-2E4D-41DD-A641-9B8C6840FBE2}" type="datetimeFigureOut">
              <a:rPr lang="en-US" smtClean="0"/>
              <a:t>3/5/2018</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2" tIns="46586" rIns="93172"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2" tIns="46586" rIns="93172"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2" tIns="46586" rIns="93172" bIns="46586" rtlCol="0" anchor="b"/>
          <a:lstStyle>
            <a:lvl1pPr algn="r">
              <a:defRPr sz="1200"/>
            </a:lvl1pPr>
          </a:lstStyle>
          <a:p>
            <a:fld id="{0563D13C-16DB-4E7D-9FFD-826D5B2DE4B7}" type="slidenum">
              <a:rPr lang="en-US" smtClean="0"/>
              <a:t>‹#›</a:t>
            </a:fld>
            <a:endParaRPr lang="en-US"/>
          </a:p>
        </p:txBody>
      </p:sp>
    </p:spTree>
    <p:extLst>
      <p:ext uri="{BB962C8B-B14F-4D97-AF65-F5344CB8AC3E}">
        <p14:creationId xmlns:p14="http://schemas.microsoft.com/office/powerpoint/2010/main" val="3146628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563D13C-16DB-4E7D-9FFD-826D5B2DE4B7}" type="slidenum">
              <a:rPr lang="en-US" smtClean="0"/>
              <a:t>1</a:t>
            </a:fld>
            <a:endParaRPr lang="en-US"/>
          </a:p>
        </p:txBody>
      </p:sp>
    </p:spTree>
    <p:extLst>
      <p:ext uri="{BB962C8B-B14F-4D97-AF65-F5344CB8AC3E}">
        <p14:creationId xmlns:p14="http://schemas.microsoft.com/office/powerpoint/2010/main" val="1157700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MCPS health education</a:t>
            </a:r>
            <a:r>
              <a:rPr lang="en-US" baseline="0" dirty="0" smtClean="0"/>
              <a:t> occurs from Pre-k through high school.</a:t>
            </a:r>
          </a:p>
          <a:p>
            <a:r>
              <a:rPr lang="en-US" dirty="0" smtClean="0"/>
              <a:t>In Grade 6 and 10,</a:t>
            </a:r>
            <a:r>
              <a:rPr lang="en-US" baseline="0" dirty="0" smtClean="0"/>
              <a:t> students receive instruction on First aid and emergency response and personal safety. In grade 8, SIP is focused on cyber safety and sexual harassment. In high school students receive kinesthetic (hands-on) instruction for CPR and AED use. </a:t>
            </a:r>
          </a:p>
          <a:p>
            <a:endParaRPr lang="en-US" dirty="0"/>
          </a:p>
        </p:txBody>
      </p:sp>
      <p:sp>
        <p:nvSpPr>
          <p:cNvPr id="4" name="Slide Number Placeholder 3"/>
          <p:cNvSpPr>
            <a:spLocks noGrp="1"/>
          </p:cNvSpPr>
          <p:nvPr>
            <p:ph type="sldNum" sz="quarter" idx="10"/>
          </p:nvPr>
        </p:nvSpPr>
        <p:spPr/>
        <p:txBody>
          <a:bodyPr/>
          <a:lstStyle/>
          <a:p>
            <a:fld id="{0563D13C-16DB-4E7D-9FFD-826D5B2DE4B7}" type="slidenum">
              <a:rPr lang="en-US" smtClean="0"/>
              <a:t>11</a:t>
            </a:fld>
            <a:endParaRPr lang="en-US"/>
          </a:p>
        </p:txBody>
      </p:sp>
    </p:spTree>
    <p:extLst>
      <p:ext uri="{BB962C8B-B14F-4D97-AF65-F5344CB8AC3E}">
        <p14:creationId xmlns:p14="http://schemas.microsoft.com/office/powerpoint/2010/main" val="30172038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BB7643-710C-446A-BACD-A487BED36F58}"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2638429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C051D1-719D-449F-9B29-5549C2C3E7B9}"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2292280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32F28F-755F-42AF-802F-D5A3AFAF590D}"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23634212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671357-A3BC-4531-87BF-63373EAF4179}"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3312424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87A643-F385-49D7-998C-AF9E4ACBF508}"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1938715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069FC8-EC9A-4BF3-B39F-AA3EF927B611}"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18634749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841B20-DA0C-4878-9FB2-B7CDF8A6DBE9}" type="datetime1">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3569730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4B0C3C-CD71-47C1-9055-60CBDBF6E3F9}" type="datetime1">
              <a:rPr lang="en-US" smtClean="0"/>
              <a:t>3/5/2018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1720028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556FBB-A4A2-469E-89A3-71BFFE849342}" type="datetime1">
              <a:rPr lang="en-US" smtClean="0"/>
              <a:t>3/5/2018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10671239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7FB81C-6D14-4E01-A786-11E2B1579E60}" type="datetime1">
              <a:rPr lang="en-US" smtClean="0"/>
              <a:t>3/5/2018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5658986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36ADBD-45B4-4CFE-800C-DAD76ABD6134}" type="datetime1">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3340821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04965EC-9C80-4D76-9C18-B0B1236EE18C}"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14973867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D0F522-6D23-4DA2-9D9B-1C4039CE9939}" type="datetime1">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7322726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99F4B-68F4-4353-A6AA-9F0E69679B94}"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35339860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29680E-FF45-40B3-9F6C-1F433A5A6780}"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E52E9-0792-44C7-88C9-900452D10C07}" type="slidenum">
              <a:rPr lang="en-US" smtClean="0"/>
              <a:t>‹#›</a:t>
            </a:fld>
            <a:endParaRPr lang="en-US"/>
          </a:p>
        </p:txBody>
      </p:sp>
    </p:spTree>
    <p:extLst>
      <p:ext uri="{BB962C8B-B14F-4D97-AF65-F5344CB8AC3E}">
        <p14:creationId xmlns:p14="http://schemas.microsoft.com/office/powerpoint/2010/main" val="40493524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307A95-4DAD-46B1-8BF0-6CCC8B57A742}"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28365836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DA2F74-676F-4EF8-BD64-7B0AD75C7DC5}"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11703179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AD11E3-562B-49EC-AEF2-A18AF4EE7B45}"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27946634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060503-B385-48A0-B6B5-7C39D4EF5D1D}" type="datetime1">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20464378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55655C-F70B-4575-B0BE-EB01295C27BC}" type="datetime1">
              <a:rPr lang="en-US" smtClean="0"/>
              <a:t>3/5/2018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27424665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3B64F1-1459-4B80-99D7-00A555917A17}" type="datetime1">
              <a:rPr lang="en-US" smtClean="0"/>
              <a:t>3/5/2018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20943988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6C2F03-D169-4C41-A937-209120BAFEBD}" type="datetime1">
              <a:rPr lang="en-US" smtClean="0"/>
              <a:t>3/5/2018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1729570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86DAAD-71C9-4BB7-B736-1279097E9355}"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39619528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CCED0D-7488-43D8-894F-13B43E405018}" type="datetime1">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29516500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FCCBBF-169B-4278-B912-9E638D104885}" type="datetime1">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15015008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94AE0B-7625-4E57-B9A8-FB8667FC1BF5}"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33502974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82D084-073E-44B8-B1D7-3BC24F7ABCCF}" type="datetime1">
              <a:rPr lang="en-US" smtClean="0"/>
              <a:t>3/5/2018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DA0A1-237A-41A9-B43E-A8AE4BA9DFF3}" type="slidenum">
              <a:rPr lang="en-US" smtClean="0"/>
              <a:t>‹#›</a:t>
            </a:fld>
            <a:endParaRPr lang="en-US"/>
          </a:p>
        </p:txBody>
      </p:sp>
    </p:spTree>
    <p:extLst>
      <p:ext uri="{BB962C8B-B14F-4D97-AF65-F5344CB8AC3E}">
        <p14:creationId xmlns:p14="http://schemas.microsoft.com/office/powerpoint/2010/main" val="984259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60C788-FF56-4EA2-89A4-B3166F2B9CDC}" type="datetime1">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1339849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8C8225-230D-40EC-957C-49DC0CA92E25}" type="datetime1">
              <a:rPr lang="en-US" smtClean="0"/>
              <a:t>3/5/2018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904122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A50061-6013-4786-820A-D5CAC96CB067}" type="datetime1">
              <a:rPr lang="en-US" smtClean="0"/>
              <a:t>3/5/2018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1651434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0913FB-FE38-4C73-9725-42C7B4A1265A}" type="datetime1">
              <a:rPr lang="en-US" smtClean="0"/>
              <a:t>3/5/2018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628196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958F1A-F632-4FCB-B0FC-A631C71718EF}" type="datetime1">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3819219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1DE6BF-2CE9-4E13-8FF2-F19FB3FEE4EE}" type="datetime1">
              <a:rPr lang="en-US" smtClean="0"/>
              <a:t>3/5/2018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A482A0-28C5-423C-B2A9-72A146165963}" type="slidenum">
              <a:rPr lang="en-US" smtClean="0"/>
              <a:t>‹#›</a:t>
            </a:fld>
            <a:endParaRPr lang="en-US"/>
          </a:p>
        </p:txBody>
      </p:sp>
    </p:spTree>
    <p:extLst>
      <p:ext uri="{BB962C8B-B14F-4D97-AF65-F5344CB8AC3E}">
        <p14:creationId xmlns:p14="http://schemas.microsoft.com/office/powerpoint/2010/main" val="3677638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C12533-14E3-4E8D-8CC7-80718DBEF08B}" type="datetime1">
              <a:rPr lang="en-US" smtClean="0"/>
              <a:t>3/5/2018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482A0-28C5-423C-B2A9-72A146165963}" type="slidenum">
              <a:rPr lang="en-US" smtClean="0"/>
              <a:t>‹#›</a:t>
            </a:fld>
            <a:endParaRPr lang="en-US"/>
          </a:p>
        </p:txBody>
      </p:sp>
    </p:spTree>
    <p:extLst>
      <p:ext uri="{BB962C8B-B14F-4D97-AF65-F5344CB8AC3E}">
        <p14:creationId xmlns:p14="http://schemas.microsoft.com/office/powerpoint/2010/main" val="28997190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2A9AFF-1CD4-452F-B4EC-FA3FA58D19D4}" type="datetime1">
              <a:rPr lang="en-US" smtClean="0"/>
              <a:t>3/5/2018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E52E9-0792-44C7-88C9-900452D10C07}" type="slidenum">
              <a:rPr lang="en-US" smtClean="0"/>
              <a:t>‹#›</a:t>
            </a:fld>
            <a:endParaRPr lang="en-US"/>
          </a:p>
        </p:txBody>
      </p:sp>
    </p:spTree>
    <p:extLst>
      <p:ext uri="{BB962C8B-B14F-4D97-AF65-F5344CB8AC3E}">
        <p14:creationId xmlns:p14="http://schemas.microsoft.com/office/powerpoint/2010/main" val="11729623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32A3A7-43D6-47CE-8E60-2139B86F7D15}" type="datetime1">
              <a:rPr lang="en-US" smtClean="0"/>
              <a:t>3/5/2018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DDA0A1-237A-41A9-B43E-A8AE4BA9DFF3}" type="slidenum">
              <a:rPr lang="en-US" smtClean="0"/>
              <a:t>‹#›</a:t>
            </a:fld>
            <a:endParaRPr lang="en-US"/>
          </a:p>
        </p:txBody>
      </p:sp>
    </p:spTree>
    <p:extLst>
      <p:ext uri="{BB962C8B-B14F-4D97-AF65-F5344CB8AC3E}">
        <p14:creationId xmlns:p14="http://schemas.microsoft.com/office/powerpoint/2010/main" val="181952166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Vaughn_M_Bradely@mcpsmd.org" TargetMode="External"/><Relationship Id="rId2" Type="http://schemas.openxmlformats.org/officeDocument/2006/relationships/hyperlink" Target="mailto:Louise_J_Worthinton@mcpsmd.org" TargetMode="External"/><Relationship Id="rId1" Type="http://schemas.openxmlformats.org/officeDocument/2006/relationships/slideLayout" Target="../slideLayouts/slideLayout2.xml"/><Relationship Id="rId4" Type="http://schemas.openxmlformats.org/officeDocument/2006/relationships/hyperlink" Target="mailto:Melanie_M_Humphries@mcpsmd.or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3030537"/>
          </a:xfrm>
        </p:spPr>
        <p:txBody>
          <a:bodyPr>
            <a:normAutofit fontScale="90000"/>
          </a:bodyPr>
          <a:lstStyle/>
          <a:p>
            <a:r>
              <a:rPr lang="en-US" b="1" dirty="0">
                <a:latin typeface="Verdana" panose="020B0604030504040204" pitchFamily="34" charset="0"/>
                <a:ea typeface="Verdana" panose="020B0604030504040204" pitchFamily="34" charset="0"/>
                <a:cs typeface="Verdana" panose="020B0604030504040204" pitchFamily="34" charset="0"/>
              </a:rPr>
              <a:t>M</a:t>
            </a:r>
            <a:r>
              <a:rPr lang="en-US" b="1" dirty="0" smtClean="0">
                <a:latin typeface="Verdana" panose="020B0604030504040204" pitchFamily="34" charset="0"/>
                <a:ea typeface="Verdana" panose="020B0604030504040204" pitchFamily="34" charset="0"/>
                <a:cs typeface="Verdana" panose="020B0604030504040204" pitchFamily="34" charset="0"/>
              </a:rPr>
              <a:t>CPS</a:t>
            </a:r>
            <a:br>
              <a:rPr lang="en-US" b="1" dirty="0" smtClean="0">
                <a:latin typeface="Verdana" panose="020B0604030504040204" pitchFamily="34" charset="0"/>
                <a:ea typeface="Verdana" panose="020B0604030504040204" pitchFamily="34" charset="0"/>
                <a:cs typeface="Verdana" panose="020B0604030504040204" pitchFamily="34" charset="0"/>
              </a:rPr>
            </a:br>
            <a:r>
              <a:rPr lang="en-US" b="1" dirty="0" smtClean="0">
                <a:latin typeface="Verdana" panose="020B0604030504040204" pitchFamily="34" charset="0"/>
                <a:ea typeface="Verdana" panose="020B0604030504040204" pitchFamily="34" charset="0"/>
                <a:cs typeface="Verdana" panose="020B0604030504040204" pitchFamily="34" charset="0"/>
              </a:rPr>
              <a:t>School Safety and Security Presentation</a:t>
            </a:r>
            <a:endParaRPr lang="en-US" b="1" dirty="0">
              <a:latin typeface="Verdana" panose="020B0604030504040204" pitchFamily="34" charset="0"/>
              <a:ea typeface="Verdana" panose="020B0604030504040204" pitchFamily="34" charset="0"/>
              <a:cs typeface="Verdana" panose="020B0604030504040204" pitchFamily="34" charset="0"/>
            </a:endParaRPr>
          </a:p>
        </p:txBody>
      </p:sp>
      <p:sp>
        <p:nvSpPr>
          <p:cNvPr id="3" name="Slide Number Placeholder 2"/>
          <p:cNvSpPr>
            <a:spLocks noGrp="1"/>
          </p:cNvSpPr>
          <p:nvPr>
            <p:ph type="sldNum" sz="quarter" idx="12"/>
          </p:nvPr>
        </p:nvSpPr>
        <p:spPr/>
        <p:txBody>
          <a:bodyPr/>
          <a:lstStyle/>
          <a:p>
            <a:fld id="{D9A482A0-28C5-423C-B2A9-72A146165963}" type="slidenum">
              <a:rPr lang="en-US" smtClean="0">
                <a:solidFill>
                  <a:schemeClr val="bg1"/>
                </a:solidFill>
              </a:rPr>
              <a:t>1</a:t>
            </a:fld>
            <a:endParaRPr lang="en-US">
              <a:solidFill>
                <a:schemeClr val="bg1"/>
              </a:solidFill>
            </a:endParaRPr>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2532809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r>
              <a:rPr lang="en-US" b="1" u="sng" dirty="0" smtClean="0">
                <a:latin typeface="Verdana" panose="020B0604030504040204" pitchFamily="34" charset="0"/>
                <a:ea typeface="Verdana" panose="020B0604030504040204" pitchFamily="34" charset="0"/>
                <a:cs typeface="Verdana" panose="020B0604030504040204" pitchFamily="34" charset="0"/>
              </a:rPr>
              <a:t>Emergency Drills</a:t>
            </a:r>
            <a:endParaRPr lang="en-US"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067779"/>
            <a:ext cx="10515600" cy="1815646"/>
          </a:xfrm>
        </p:spPr>
        <p:txBody>
          <a:bodyPr>
            <a:normAutofit/>
          </a:bodyPr>
          <a:lstStyle/>
          <a:p>
            <a:r>
              <a:rPr lang="en-US" sz="2400" dirty="0" smtClean="0">
                <a:latin typeface="Verdana" panose="020B0604030504040204" pitchFamily="34" charset="0"/>
                <a:ea typeface="Verdana" panose="020B0604030504040204" pitchFamily="34" charset="0"/>
                <a:cs typeface="Verdana" panose="020B0604030504040204" pitchFamily="34" charset="0"/>
              </a:rPr>
              <a:t>All MCPS schools are required to participate in at least six scenario-based emergency drills. These include lockdown, shelter in place, evacuation, reverse evacuation, severe weather, and drop-cover-and-hold. Fire drills </a:t>
            </a:r>
            <a:r>
              <a:rPr lang="en-US" sz="2400" dirty="0">
                <a:latin typeface="Verdana" panose="020B0604030504040204" pitchFamily="34" charset="0"/>
                <a:ea typeface="Verdana" panose="020B0604030504040204" pitchFamily="34" charset="0"/>
                <a:cs typeface="Verdana" panose="020B0604030504040204" pitchFamily="34" charset="0"/>
              </a:rPr>
              <a:t>also are mandatory</a:t>
            </a:r>
            <a:r>
              <a:rPr lang="en-US" sz="2400" dirty="0" smtClean="0">
                <a:latin typeface="Verdana" panose="020B0604030504040204" pitchFamily="34" charset="0"/>
                <a:ea typeface="Verdana" panose="020B0604030504040204" pitchFamily="34" charset="0"/>
                <a:cs typeface="Verdana" panose="020B0604030504040204" pitchFamily="34" charset="0"/>
              </a:rPr>
              <a:t>.</a:t>
            </a:r>
            <a:endParaRPr lang="en-US" sz="2400" b="1"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Title 1"/>
          <p:cNvSpPr txBox="1">
            <a:spLocks/>
          </p:cNvSpPr>
          <p:nvPr/>
        </p:nvSpPr>
        <p:spPr>
          <a:xfrm>
            <a:off x="838200" y="218107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u="sng" dirty="0" smtClean="0">
                <a:latin typeface="Verdana" panose="020B0604030504040204" pitchFamily="34" charset="0"/>
                <a:ea typeface="Verdana" panose="020B0604030504040204" pitchFamily="34" charset="0"/>
                <a:cs typeface="Verdana" panose="020B0604030504040204" pitchFamily="34" charset="0"/>
              </a:rPr>
              <a:t>Working with Outside Agencies</a:t>
            </a:r>
            <a:endParaRPr lang="en-US" b="1" u="sng" dirty="0">
              <a:latin typeface="Verdana" panose="020B0604030504040204" pitchFamily="34" charset="0"/>
              <a:ea typeface="Verdana" panose="020B0604030504040204" pitchFamily="34" charset="0"/>
              <a:cs typeface="Verdana" panose="020B0604030504040204" pitchFamily="34" charset="0"/>
            </a:endParaRPr>
          </a:p>
        </p:txBody>
      </p:sp>
      <p:sp>
        <p:nvSpPr>
          <p:cNvPr id="5" name="Content Placeholder 2"/>
          <p:cNvSpPr txBox="1">
            <a:spLocks/>
          </p:cNvSpPr>
          <p:nvPr/>
        </p:nvSpPr>
        <p:spPr>
          <a:xfrm>
            <a:off x="838200" y="3203913"/>
            <a:ext cx="10515600" cy="204107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latin typeface="Verdana" panose="020B0604030504040204" pitchFamily="34" charset="0"/>
                <a:ea typeface="Verdana" panose="020B0604030504040204" pitchFamily="34" charset="0"/>
                <a:cs typeface="Verdana" panose="020B0604030504040204" pitchFamily="34" charset="0"/>
              </a:rPr>
              <a:t>Each MCPS high school is assigned </a:t>
            </a:r>
            <a:r>
              <a:rPr lang="en-US" sz="2400" dirty="0" smtClean="0">
                <a:latin typeface="Verdana" panose="020B0604030504040204" pitchFamily="34" charset="0"/>
                <a:ea typeface="Verdana" panose="020B0604030504040204" pitchFamily="34" charset="0"/>
                <a:cs typeface="Verdana" panose="020B0604030504040204" pitchFamily="34" charset="0"/>
              </a:rPr>
              <a:t>an SRO. </a:t>
            </a:r>
            <a:r>
              <a:rPr lang="en-US" sz="2400" dirty="0">
                <a:latin typeface="Verdana" panose="020B0604030504040204" pitchFamily="34" charset="0"/>
                <a:ea typeface="Verdana" panose="020B0604030504040204" pitchFamily="34" charset="0"/>
                <a:cs typeface="Verdana" panose="020B0604030504040204" pitchFamily="34" charset="0"/>
              </a:rPr>
              <a:t>The SRO is a uniformed police officer that works directly with school staff to ensure a safe environment by building relationships with students, assisting with emergency preparedness, and enforcement of criminal laws. MCPS has a Memorandum of Understanding </a:t>
            </a:r>
            <a:r>
              <a:rPr lang="en-US" sz="2400" dirty="0" smtClean="0">
                <a:latin typeface="Verdana" panose="020B0604030504040204" pitchFamily="34" charset="0"/>
                <a:ea typeface="Verdana" panose="020B0604030504040204" pitchFamily="34" charset="0"/>
                <a:cs typeface="Verdana" panose="020B0604030504040204" pitchFamily="34" charset="0"/>
              </a:rPr>
              <a:t>with </a:t>
            </a:r>
            <a:r>
              <a:rPr lang="en-US" sz="2400" dirty="0">
                <a:latin typeface="Verdana" panose="020B0604030504040204" pitchFamily="34" charset="0"/>
                <a:ea typeface="Verdana" panose="020B0604030504040204" pitchFamily="34" charset="0"/>
                <a:cs typeface="Verdana" panose="020B0604030504040204" pitchFamily="34" charset="0"/>
              </a:rPr>
              <a:t>law enforcement agencies within the county</a:t>
            </a:r>
            <a:r>
              <a:rPr lang="en-US" sz="2400" dirty="0" smtClean="0">
                <a:latin typeface="Verdana" panose="020B0604030504040204" pitchFamily="34" charset="0"/>
                <a:ea typeface="Verdana" panose="020B0604030504040204" pitchFamily="34" charset="0"/>
                <a:cs typeface="Verdana" panose="020B0604030504040204" pitchFamily="34" charset="0"/>
              </a:rPr>
              <a:t>. SROs and secondary school security teams are able to provide support for elementary schools during a crisis or serious incident.</a:t>
            </a:r>
            <a:endParaRPr lang="en-US" sz="2400" b="1" dirty="0">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12"/>
          </p:nvPr>
        </p:nvSpPr>
        <p:spPr/>
        <p:txBody>
          <a:bodyPr/>
          <a:lstStyle/>
          <a:p>
            <a:fld id="{D9A482A0-28C5-423C-B2A9-72A146165963}" type="slidenum">
              <a:rPr lang="en-US" smtClean="0">
                <a:solidFill>
                  <a:schemeClr val="bg1"/>
                </a:solidFill>
              </a:rPr>
              <a:t>10</a:t>
            </a:fld>
            <a:endParaRPr lang="en-US">
              <a:solidFill>
                <a:schemeClr val="bg1"/>
              </a:solidFill>
            </a:endParaRPr>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881303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65126"/>
            <a:ext cx="11321374" cy="763284"/>
          </a:xfrm>
        </p:spPr>
        <p:txBody>
          <a:bodyPr>
            <a:normAutofit/>
          </a:bodyPr>
          <a:lstStyle/>
          <a:p>
            <a:r>
              <a:rPr lang="en-US" sz="3600" b="1" u="sng" dirty="0" smtClean="0">
                <a:latin typeface="Verdana" panose="020B0604030504040204" pitchFamily="34" charset="0"/>
                <a:ea typeface="Verdana" panose="020B0604030504040204" pitchFamily="34" charset="0"/>
                <a:cs typeface="Verdana" panose="020B0604030504040204" pitchFamily="34" charset="0"/>
              </a:rPr>
              <a:t>Curriculum and Instructional Programming</a:t>
            </a:r>
            <a:endParaRPr lang="en-US" sz="3600"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783887" y="1232237"/>
            <a:ext cx="10515600" cy="4351338"/>
          </a:xfrm>
        </p:spPr>
        <p:txBody>
          <a:bodyPr>
            <a:normAutofit fontScale="92500" lnSpcReduction="20000"/>
          </a:bodyPr>
          <a:lstStyle/>
          <a:p>
            <a:r>
              <a:rPr lang="en-US" b="1" dirty="0" smtClean="0">
                <a:latin typeface="Verdana" panose="020B0604030504040204" pitchFamily="34" charset="0"/>
                <a:ea typeface="Verdana" panose="020B0604030504040204" pitchFamily="34" charset="0"/>
                <a:cs typeface="Verdana" panose="020B0604030504040204" pitchFamily="34" charset="0"/>
              </a:rPr>
              <a:t>Seven instructional units in health education            (</a:t>
            </a:r>
            <a:r>
              <a:rPr lang="en-US" b="1" dirty="0" err="1" smtClean="0">
                <a:latin typeface="Verdana" panose="020B0604030504040204" pitchFamily="34" charset="0"/>
                <a:ea typeface="Verdana" panose="020B0604030504040204" pitchFamily="34" charset="0"/>
                <a:cs typeface="Verdana" panose="020B0604030504040204" pitchFamily="34" charset="0"/>
              </a:rPr>
              <a:t>PreK</a:t>
            </a:r>
            <a:r>
              <a:rPr lang="en-US" b="1" dirty="0" smtClean="0">
                <a:latin typeface="Verdana" panose="020B0604030504040204" pitchFamily="34" charset="0"/>
                <a:ea typeface="Verdana" panose="020B0604030504040204" pitchFamily="34" charset="0"/>
                <a:cs typeface="Verdana" panose="020B0604030504040204" pitchFamily="34" charset="0"/>
              </a:rPr>
              <a:t>-High School)</a:t>
            </a:r>
          </a:p>
          <a:p>
            <a:pPr lvl="1"/>
            <a:r>
              <a:rPr lang="en-US" dirty="0" smtClean="0">
                <a:latin typeface="Verdana" panose="020B0604030504040204" pitchFamily="34" charset="0"/>
                <a:ea typeface="Verdana" panose="020B0604030504040204" pitchFamily="34" charset="0"/>
                <a:cs typeface="Verdana" panose="020B0604030504040204" pitchFamily="34" charset="0"/>
              </a:rPr>
              <a:t>Mental and </a:t>
            </a:r>
            <a:r>
              <a:rPr lang="en-US" dirty="0">
                <a:latin typeface="Verdana" panose="020B0604030504040204" pitchFamily="34" charset="0"/>
                <a:ea typeface="Verdana" panose="020B0604030504040204" pitchFamily="34" charset="0"/>
                <a:cs typeface="Verdana" panose="020B0604030504040204" pitchFamily="34" charset="0"/>
              </a:rPr>
              <a:t>E</a:t>
            </a:r>
            <a:r>
              <a:rPr lang="en-US" dirty="0" smtClean="0">
                <a:latin typeface="Verdana" panose="020B0604030504040204" pitchFamily="34" charset="0"/>
                <a:ea typeface="Verdana" panose="020B0604030504040204" pitchFamily="34" charset="0"/>
                <a:cs typeface="Verdana" panose="020B0604030504040204" pitchFamily="34" charset="0"/>
              </a:rPr>
              <a:t>motional Health</a:t>
            </a:r>
          </a:p>
          <a:p>
            <a:pPr lvl="2"/>
            <a:r>
              <a:rPr lang="en-US" dirty="0" smtClean="0">
                <a:latin typeface="Verdana" panose="020B0604030504040204" pitchFamily="34" charset="0"/>
                <a:ea typeface="Verdana" panose="020B0604030504040204" pitchFamily="34" charset="0"/>
                <a:cs typeface="Verdana" panose="020B0604030504040204" pitchFamily="34" charset="0"/>
              </a:rPr>
              <a:t>Communication, self-management, advocacy</a:t>
            </a:r>
          </a:p>
          <a:p>
            <a:pPr lvl="1"/>
            <a:r>
              <a:rPr lang="en-US" dirty="0" smtClean="0">
                <a:latin typeface="Verdana" panose="020B0604030504040204" pitchFamily="34" charset="0"/>
                <a:ea typeface="Verdana" panose="020B0604030504040204" pitchFamily="34" charset="0"/>
                <a:cs typeface="Verdana" panose="020B0604030504040204" pitchFamily="34" charset="0"/>
              </a:rPr>
              <a:t>Safety and Injury Prevention</a:t>
            </a:r>
          </a:p>
          <a:p>
            <a:pPr lvl="2"/>
            <a:r>
              <a:rPr lang="en-US" dirty="0" smtClean="0">
                <a:latin typeface="Verdana" panose="020B0604030504040204" pitchFamily="34" charset="0"/>
                <a:ea typeface="Verdana" panose="020B0604030504040204" pitchFamily="34" charset="0"/>
                <a:cs typeface="Verdana" panose="020B0604030504040204" pitchFamily="34" charset="0"/>
              </a:rPr>
              <a:t>First Aid, CPR, Emergency Response</a:t>
            </a:r>
          </a:p>
          <a:p>
            <a:r>
              <a:rPr lang="en-US" b="1" dirty="0" smtClean="0">
                <a:latin typeface="Verdana" panose="020B0604030504040204" pitchFamily="34" charset="0"/>
                <a:ea typeface="Verdana" panose="020B0604030504040204" pitchFamily="34" charset="0"/>
                <a:cs typeface="Verdana" panose="020B0604030504040204" pitchFamily="34" charset="0"/>
              </a:rPr>
              <a:t>Health literacy skills</a:t>
            </a:r>
          </a:p>
          <a:p>
            <a:pPr lvl="1"/>
            <a:r>
              <a:rPr lang="en-US" dirty="0" smtClean="0">
                <a:latin typeface="Verdana" panose="020B0604030504040204" pitchFamily="34" charset="0"/>
                <a:ea typeface="Verdana" panose="020B0604030504040204" pitchFamily="34" charset="0"/>
                <a:cs typeface="Verdana" panose="020B0604030504040204" pitchFamily="34" charset="0"/>
              </a:rPr>
              <a:t>Analyzing influences</a:t>
            </a:r>
          </a:p>
          <a:p>
            <a:pPr lvl="1"/>
            <a:r>
              <a:rPr lang="en-US" dirty="0" smtClean="0">
                <a:latin typeface="Verdana" panose="020B0604030504040204" pitchFamily="34" charset="0"/>
                <a:ea typeface="Verdana" panose="020B0604030504040204" pitchFamily="34" charset="0"/>
                <a:cs typeface="Verdana" panose="020B0604030504040204" pitchFamily="34" charset="0"/>
              </a:rPr>
              <a:t>Accessing information</a:t>
            </a:r>
          </a:p>
          <a:p>
            <a:pPr lvl="1"/>
            <a:r>
              <a:rPr lang="en-US" dirty="0" smtClean="0">
                <a:latin typeface="Verdana" panose="020B0604030504040204" pitchFamily="34" charset="0"/>
                <a:ea typeface="Verdana" panose="020B0604030504040204" pitchFamily="34" charset="0"/>
                <a:cs typeface="Verdana" panose="020B0604030504040204" pitchFamily="34" charset="0"/>
              </a:rPr>
              <a:t>Interpersonal communication</a:t>
            </a:r>
          </a:p>
          <a:p>
            <a:pPr lvl="1"/>
            <a:r>
              <a:rPr lang="en-US" dirty="0" smtClean="0">
                <a:latin typeface="Verdana" panose="020B0604030504040204" pitchFamily="34" charset="0"/>
                <a:ea typeface="Verdana" panose="020B0604030504040204" pitchFamily="34" charset="0"/>
                <a:cs typeface="Verdana" panose="020B0604030504040204" pitchFamily="34" charset="0"/>
              </a:rPr>
              <a:t>Decision-making</a:t>
            </a:r>
          </a:p>
          <a:p>
            <a:pPr lvl="1"/>
            <a:r>
              <a:rPr lang="en-US" dirty="0" smtClean="0">
                <a:latin typeface="Verdana" panose="020B0604030504040204" pitchFamily="34" charset="0"/>
                <a:ea typeface="Verdana" panose="020B0604030504040204" pitchFamily="34" charset="0"/>
                <a:cs typeface="Verdana" panose="020B0604030504040204" pitchFamily="34" charset="0"/>
              </a:rPr>
              <a:t>Goal setting</a:t>
            </a:r>
          </a:p>
          <a:p>
            <a:pPr lvl="1"/>
            <a:r>
              <a:rPr lang="en-US" dirty="0" smtClean="0">
                <a:latin typeface="Verdana" panose="020B0604030504040204" pitchFamily="34" charset="0"/>
                <a:ea typeface="Verdana" panose="020B0604030504040204" pitchFamily="34" charset="0"/>
                <a:cs typeface="Verdana" panose="020B0604030504040204" pitchFamily="34" charset="0"/>
              </a:rPr>
              <a:t>Self-management</a:t>
            </a:r>
          </a:p>
          <a:p>
            <a:pPr lvl="1"/>
            <a:r>
              <a:rPr lang="en-US" dirty="0" smtClean="0">
                <a:latin typeface="Verdana" panose="020B0604030504040204" pitchFamily="34" charset="0"/>
                <a:ea typeface="Verdana" panose="020B0604030504040204" pitchFamily="34" charset="0"/>
                <a:cs typeface="Verdana" panose="020B0604030504040204" pitchFamily="34" charset="0"/>
              </a:rPr>
              <a:t>Advocacy</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11</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393207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289" y="365125"/>
            <a:ext cx="11274358" cy="734101"/>
          </a:xfrm>
        </p:spPr>
        <p:txBody>
          <a:bodyPr>
            <a:normAutofit/>
          </a:bodyPr>
          <a:lstStyle/>
          <a:p>
            <a:r>
              <a:rPr lang="en-US" sz="3600" b="1" u="sng" dirty="0" smtClean="0">
                <a:latin typeface="Verdana" panose="020B0604030504040204" pitchFamily="34" charset="0"/>
                <a:ea typeface="Verdana" panose="020B0604030504040204" pitchFamily="34" charset="0"/>
                <a:cs typeface="Verdana" panose="020B0604030504040204" pitchFamily="34" charset="0"/>
              </a:rPr>
              <a:t>Student and Family Supports and Services</a:t>
            </a:r>
            <a:endParaRPr lang="en-US" sz="3600" b="1" u="sng"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90025827"/>
              </p:ext>
            </p:extLst>
          </p:nvPr>
        </p:nvGraphicFramePr>
        <p:xfrm>
          <a:off x="624191" y="1099226"/>
          <a:ext cx="10515600" cy="4853606"/>
        </p:xfrm>
        <a:graphic>
          <a:graphicData uri="http://schemas.openxmlformats.org/drawingml/2006/table">
            <a:tbl>
              <a:tblPr firstRow="1" bandRow="1">
                <a:tableStyleId>{5C22544A-7EE6-4342-B048-85BDC9FD1C3A}</a:tableStyleId>
              </a:tblPr>
              <a:tblGrid>
                <a:gridCol w="3991708">
                  <a:extLst>
                    <a:ext uri="{9D8B030D-6E8A-4147-A177-3AD203B41FA5}">
                      <a16:colId xmlns:a16="http://schemas.microsoft.com/office/drawing/2014/main" val="20000"/>
                    </a:ext>
                  </a:extLst>
                </a:gridCol>
                <a:gridCol w="6523892">
                  <a:extLst>
                    <a:ext uri="{9D8B030D-6E8A-4147-A177-3AD203B41FA5}">
                      <a16:colId xmlns:a16="http://schemas.microsoft.com/office/drawing/2014/main" val="20001"/>
                    </a:ext>
                  </a:extLst>
                </a:gridCol>
              </a:tblGrid>
              <a:tr h="285388">
                <a:tc gridSpan="2">
                  <a:txBody>
                    <a:bodyPr/>
                    <a:lstStyle/>
                    <a:p>
                      <a:pPr marL="274320" indent="-274320" algn="l">
                        <a:lnSpc>
                          <a:spcPct val="90000"/>
                        </a:lnSpc>
                        <a:spcBef>
                          <a:spcPts val="0"/>
                        </a:spcBef>
                        <a:buFont typeface="Arial" panose="020B0604020202020204" pitchFamily="34" charset="0"/>
                        <a:buChar char="•"/>
                      </a:pPr>
                      <a:r>
                        <a:rPr lang="en-US" sz="2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MCPS resources for students and families:</a:t>
                      </a:r>
                      <a:endParaRPr lang="en-US" sz="20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56620">
                <a:tc gridSpan="2">
                  <a:txBody>
                    <a:bodyPr/>
                    <a:lstStyle/>
                    <a:p>
                      <a:pPr marL="548640" marR="0" lvl="1" indent="-27432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lang="en-US" sz="15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Office </a:t>
                      </a:r>
                      <a:r>
                        <a:rPr lang="en-US" sz="1500" b="0" dirty="0" smtClean="0">
                          <a:latin typeface="Verdana" panose="020B0604030504040204" pitchFamily="34" charset="0"/>
                          <a:ea typeface="Verdana" panose="020B0604030504040204" pitchFamily="34" charset="0"/>
                          <a:cs typeface="Verdana" panose="020B0604030504040204" pitchFamily="34" charset="0"/>
                        </a:rPr>
                        <a:t>of Student and Family Support and Engagement website: www.montgomeryschoolsmd.org/departments/studentservices/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981020">
                <a:tc>
                  <a:txBody>
                    <a:bodyPr/>
                    <a:lstStyle/>
                    <a:p>
                      <a:pPr marL="822960" lvl="2" indent="-274320" algn="l">
                        <a:lnSpc>
                          <a:spcPct val="90000"/>
                        </a:lnSpc>
                        <a:spcBef>
                          <a:spcPts val="0"/>
                        </a:spcBef>
                        <a:buFont typeface="Arial" panose="020B0604020202020204" pitchFamily="34" charset="0"/>
                        <a:buChar char="•"/>
                      </a:pPr>
                      <a:r>
                        <a:rPr lang="en-US" sz="1500" dirty="0" smtClean="0">
                          <a:latin typeface="Verdana" panose="020B0604030504040204" pitchFamily="34" charset="0"/>
                          <a:ea typeface="Verdana" panose="020B0604030504040204" pitchFamily="34" charset="0"/>
                          <a:cs typeface="Verdana" panose="020B0604030504040204" pitchFamily="34" charset="0"/>
                        </a:rPr>
                        <a:t>School counseling</a:t>
                      </a:r>
                    </a:p>
                    <a:p>
                      <a:pPr marL="822960" lvl="2" indent="-274320" algn="l">
                        <a:lnSpc>
                          <a:spcPct val="90000"/>
                        </a:lnSpc>
                        <a:spcBef>
                          <a:spcPts val="0"/>
                        </a:spcBef>
                        <a:buFont typeface="Arial" panose="020B0604020202020204" pitchFamily="34" charset="0"/>
                        <a:buChar char="•"/>
                      </a:pPr>
                      <a:r>
                        <a:rPr lang="en-US" sz="1500" dirty="0" smtClean="0">
                          <a:latin typeface="Verdana" panose="020B0604030504040204" pitchFamily="34" charset="0"/>
                          <a:ea typeface="Verdana" panose="020B0604030504040204" pitchFamily="34" charset="0"/>
                          <a:cs typeface="Verdana" panose="020B0604030504040204" pitchFamily="34" charset="0"/>
                        </a:rPr>
                        <a:t>Psychological services</a:t>
                      </a:r>
                    </a:p>
                    <a:p>
                      <a:pPr marL="822960" lvl="2" indent="-274320" algn="l">
                        <a:lnSpc>
                          <a:spcPct val="90000"/>
                        </a:lnSpc>
                        <a:spcBef>
                          <a:spcPts val="0"/>
                        </a:spcBef>
                        <a:buFont typeface="Arial" panose="020B0604020202020204" pitchFamily="34" charset="0"/>
                        <a:buChar char="•"/>
                      </a:pPr>
                      <a:r>
                        <a:rPr lang="en-US" sz="1500" dirty="0" smtClean="0">
                          <a:latin typeface="Verdana" panose="020B0604030504040204" pitchFamily="34" charset="0"/>
                          <a:ea typeface="Verdana" panose="020B0604030504040204" pitchFamily="34" charset="0"/>
                          <a:cs typeface="Verdana" panose="020B0604030504040204" pitchFamily="34" charset="0"/>
                        </a:rPr>
                        <a:t>Family engagement</a:t>
                      </a:r>
                    </a:p>
                    <a:p>
                      <a:pPr marL="822960" lvl="4" indent="-274320" algn="l">
                        <a:lnSpc>
                          <a:spcPct val="90000"/>
                        </a:lnSpc>
                        <a:spcBef>
                          <a:spcPts val="0"/>
                        </a:spcBef>
                        <a:buFont typeface="Arial" panose="020B0604020202020204" pitchFamily="34" charset="0"/>
                        <a:buChar char="•"/>
                        <a:defRPr/>
                      </a:pPr>
                      <a:r>
                        <a:rPr lang="en-US" sz="1500" dirty="0" smtClean="0">
                          <a:latin typeface="Verdana" panose="020B0604030504040204" pitchFamily="34" charset="0"/>
                          <a:ea typeface="Verdana" panose="020B0604030504040204" pitchFamily="34" charset="0"/>
                          <a:cs typeface="Verdana" panose="020B0604030504040204" pitchFamily="34" charset="0"/>
                        </a:rPr>
                        <a:t>Mental health and crisis support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48640" lvl="2" indent="-274320" algn="l">
                        <a:lnSpc>
                          <a:spcPct val="90000"/>
                        </a:lnSpc>
                        <a:spcBef>
                          <a:spcPts val="0"/>
                        </a:spcBef>
                        <a:buFont typeface="Arial" panose="020B0604020202020204" pitchFamily="34" charset="0"/>
                        <a:buChar char="•"/>
                      </a:pPr>
                      <a:r>
                        <a:rPr lang="en-US" sz="15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Community resources for substance use</a:t>
                      </a:r>
                    </a:p>
                    <a:p>
                      <a:pPr marL="548640" lvl="2" indent="-274320" algn="l">
                        <a:lnSpc>
                          <a:spcPct val="90000"/>
                        </a:lnSpc>
                        <a:spcBef>
                          <a:spcPts val="0"/>
                        </a:spcBef>
                        <a:buFont typeface="Arial" panose="020B0604020202020204" pitchFamily="34" charset="0"/>
                        <a:buChar char="•"/>
                      </a:pPr>
                      <a:r>
                        <a:rPr lang="en-US" sz="15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Positive Behavioral Interventions and Supports</a:t>
                      </a:r>
                    </a:p>
                    <a:p>
                      <a:pPr marL="548640" lvl="2" indent="-274320" algn="l">
                        <a:lnSpc>
                          <a:spcPct val="90000"/>
                        </a:lnSpc>
                        <a:spcBef>
                          <a:spcPts val="0"/>
                        </a:spcBef>
                        <a:buFont typeface="Arial" panose="020B0604020202020204" pitchFamily="34" charset="0"/>
                        <a:buChar char="•"/>
                      </a:pPr>
                      <a:r>
                        <a:rPr lang="en-US" sz="15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Restorative justice</a:t>
                      </a:r>
                    </a:p>
                    <a:p>
                      <a:pPr marL="548640" lvl="2" indent="-274320" algn="l">
                        <a:lnSpc>
                          <a:spcPct val="90000"/>
                        </a:lnSpc>
                        <a:spcBef>
                          <a:spcPts val="0"/>
                        </a:spcBef>
                        <a:buFont typeface="Arial" panose="020B0604020202020204" pitchFamily="34" charset="0"/>
                        <a:buChar char="•"/>
                      </a:pPr>
                      <a:r>
                        <a:rPr lang="en-US" sz="1500" b="0" dirty="0" smtClean="0">
                          <a:solidFill>
                            <a:schemeClr val="tx1"/>
                          </a:solidFill>
                          <a:latin typeface="Verdana" panose="020B0604030504040204" pitchFamily="34" charset="0"/>
                          <a:ea typeface="Verdana" panose="020B0604030504040204" pitchFamily="34" charset="0"/>
                          <a:cs typeface="Verdana" panose="020B0604030504040204" pitchFamily="34" charset="0"/>
                        </a:rPr>
                        <a:t>Truancy and dropout prevention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85388">
                <a:tc>
                  <a:txBody>
                    <a:bodyPr/>
                    <a:lstStyle/>
                    <a:p>
                      <a:pPr marL="274320" indent="-274320" algn="l">
                        <a:lnSpc>
                          <a:spcPct val="90000"/>
                        </a:lnSpc>
                        <a:spcBef>
                          <a:spcPts val="0"/>
                        </a:spcBef>
                        <a:buFont typeface="Arial" panose="020B0604020202020204" pitchFamily="34" charset="0"/>
                        <a:buChar char="•"/>
                      </a:pPr>
                      <a:r>
                        <a:rPr lang="en-US" sz="20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Community resources:</a:t>
                      </a:r>
                      <a:endParaRPr lang="en-US" sz="20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90000"/>
                        </a:lnSpc>
                        <a:spcBef>
                          <a:spcPts val="0"/>
                        </a:spcBef>
                      </a:pPr>
                      <a:endParaRPr lang="en-US" sz="20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002424">
                <a:tc>
                  <a:txBody>
                    <a:bodyPr/>
                    <a:lstStyle/>
                    <a:p>
                      <a:pPr marL="548640" lvl="1" indent="-274320" algn="l">
                        <a:lnSpc>
                          <a:spcPct val="90000"/>
                        </a:lnSpc>
                        <a:spcBef>
                          <a:spcPts val="0"/>
                        </a:spcBef>
                        <a:buFont typeface="Arial" panose="020B0604020202020204" pitchFamily="34" charset="0"/>
                        <a:buChar char="•"/>
                      </a:pPr>
                      <a:r>
                        <a:rPr lang="en-US" sz="15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EveryMind</a:t>
                      </a:r>
                    </a:p>
                    <a:p>
                      <a:pPr marL="548640" lvl="1" indent="-274320" algn="l">
                        <a:lnSpc>
                          <a:spcPct val="90000"/>
                        </a:lnSpc>
                        <a:spcBef>
                          <a:spcPts val="0"/>
                        </a:spcBef>
                        <a:buFont typeface="Arial" panose="020B0604020202020204" pitchFamily="34" charset="0"/>
                        <a:buChar char="•"/>
                      </a:pPr>
                      <a:r>
                        <a:rPr lang="en-US" sz="15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Family Services, Inc.</a:t>
                      </a:r>
                      <a:endParaRPr lang="en-US" sz="15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15938" indent="-284163" algn="l">
                        <a:lnSpc>
                          <a:spcPct val="90000"/>
                        </a:lnSpc>
                        <a:spcBef>
                          <a:spcPts val="0"/>
                        </a:spcBef>
                        <a:buFont typeface="Arial" panose="020B0604020202020204" pitchFamily="34" charset="0"/>
                        <a:buChar char="•"/>
                      </a:pPr>
                      <a:r>
                        <a:rPr lang="en-US" sz="15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Montgomery County Department of Health and Human Services</a:t>
                      </a:r>
                    </a:p>
                    <a:p>
                      <a:pPr marL="548640" lvl="1" indent="-274320" algn="l">
                        <a:lnSpc>
                          <a:spcPct val="90000"/>
                        </a:lnSpc>
                        <a:spcBef>
                          <a:spcPts val="0"/>
                        </a:spcBef>
                        <a:buFont typeface="Arial" panose="020B0604020202020204" pitchFamily="34" charset="0"/>
                        <a:buChar char="•"/>
                      </a:pPr>
                      <a:r>
                        <a:rPr lang="en-US" sz="15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Behavioral Health and Crisis Services</a:t>
                      </a:r>
                    </a:p>
                    <a:p>
                      <a:pPr marL="548640" lvl="1" indent="-274320" algn="l">
                        <a:lnSpc>
                          <a:spcPct val="90000"/>
                        </a:lnSpc>
                        <a:spcBef>
                          <a:spcPts val="0"/>
                        </a:spcBef>
                        <a:buFont typeface="Arial" panose="020B0604020202020204" pitchFamily="34" charset="0"/>
                        <a:buChar char="•"/>
                      </a:pPr>
                      <a:r>
                        <a:rPr lang="en-US" sz="15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Screening and Assessment Services for Children and Adolescents</a:t>
                      </a:r>
                      <a:endParaRPr lang="en-US" sz="15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85388">
                <a:tc>
                  <a:txBody>
                    <a:bodyPr/>
                    <a:lstStyle/>
                    <a:p>
                      <a:pPr marL="274320" indent="-274320" algn="l">
                        <a:lnSpc>
                          <a:spcPct val="90000"/>
                        </a:lnSpc>
                        <a:spcBef>
                          <a:spcPts val="0"/>
                        </a:spcBef>
                        <a:buFont typeface="Arial" panose="020B0604020202020204" pitchFamily="34" charset="0"/>
                        <a:buChar char="•"/>
                      </a:pPr>
                      <a:r>
                        <a:rPr lang="en-US" sz="20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Online resources:</a:t>
                      </a:r>
                      <a:endParaRPr lang="en-US" sz="20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90000"/>
                        </a:lnSpc>
                        <a:spcBef>
                          <a:spcPts val="0"/>
                        </a:spcBef>
                      </a:pPr>
                      <a:endParaRPr lang="en-US" sz="20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13126">
                <a:tc gridSpan="2">
                  <a:txBody>
                    <a:bodyPr/>
                    <a:lstStyle/>
                    <a:p>
                      <a:pPr marL="548640" lvl="1" indent="-274320" algn="l">
                        <a:lnSpc>
                          <a:spcPct val="90000"/>
                        </a:lnSpc>
                        <a:spcBef>
                          <a:spcPts val="0"/>
                        </a:spcBef>
                        <a:buFont typeface="Arial" panose="020B0604020202020204" pitchFamily="34" charset="0"/>
                        <a:buChar char="•"/>
                      </a:pPr>
                      <a:r>
                        <a:rPr lang="en-US" sz="15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National Association of School </a:t>
                      </a:r>
                      <a:r>
                        <a:rPr lang="en-US" sz="1500" b="0" dirty="0" smtClean="0">
                          <a:latin typeface="Verdana" panose="020B0604030504040204" pitchFamily="34" charset="0"/>
                          <a:ea typeface="Verdana" panose="020B0604030504040204" pitchFamily="34" charset="0"/>
                          <a:cs typeface="Verdana" panose="020B0604030504040204" pitchFamily="34" charset="0"/>
                        </a:rPr>
                        <a:t>Psychologists PREP</a:t>
                      </a:r>
                      <a:r>
                        <a:rPr lang="en-US" sz="1500" b="0" u="sng" dirty="0" smtClean="0">
                          <a:latin typeface="Verdana" panose="020B0604030504040204" pitchFamily="34" charset="0"/>
                          <a:ea typeface="Verdana" panose="020B0604030504040204" pitchFamily="34" charset="0"/>
                          <a:cs typeface="Verdana" panose="020B0604030504040204" pitchFamily="34" charset="0"/>
                        </a:rPr>
                        <a:t>a</a:t>
                      </a:r>
                      <a:r>
                        <a:rPr lang="en-US" sz="1500" b="0" dirty="0" smtClean="0">
                          <a:latin typeface="Verdana" panose="020B0604030504040204" pitchFamily="34" charset="0"/>
                          <a:ea typeface="Verdana" panose="020B0604030504040204" pitchFamily="34" charset="0"/>
                          <a:cs typeface="Verdana" panose="020B0604030504040204" pitchFamily="34" charset="0"/>
                        </a:rPr>
                        <a:t>RE Curriculum (www.nasponline.org/professional-development/prepare-training-curriculum/prepare-workshops)</a:t>
                      </a:r>
                    </a:p>
                    <a:p>
                      <a:pPr marL="822960" lvl="2" indent="-274320" algn="l">
                        <a:lnSpc>
                          <a:spcPct val="90000"/>
                        </a:lnSpc>
                        <a:spcBef>
                          <a:spcPts val="0"/>
                        </a:spcBef>
                        <a:buFont typeface="Arial" panose="020B0604020202020204" pitchFamily="34" charset="0"/>
                        <a:buChar char="•"/>
                      </a:pPr>
                      <a:r>
                        <a:rPr lang="en-US" sz="1500" b="0" dirty="0" smtClean="0">
                          <a:latin typeface="Verdana" panose="020B0604030504040204" pitchFamily="34" charset="0"/>
                          <a:ea typeface="Verdana" panose="020B0604030504040204" pitchFamily="34" charset="0"/>
                          <a:cs typeface="Verdana" panose="020B0604030504040204" pitchFamily="34" charset="0"/>
                        </a:rPr>
                        <a:t>Crisis prevention and preparedness: Comprehensive school</a:t>
                      </a:r>
                      <a:r>
                        <a:rPr lang="en-US" sz="1500" b="0" baseline="0" dirty="0" smtClean="0">
                          <a:latin typeface="Verdana" panose="020B0604030504040204" pitchFamily="34" charset="0"/>
                          <a:ea typeface="Verdana" panose="020B0604030504040204" pitchFamily="34" charset="0"/>
                          <a:cs typeface="Verdana" panose="020B0604030504040204" pitchFamily="34" charset="0"/>
                        </a:rPr>
                        <a:t> safety planning</a:t>
                      </a:r>
                      <a:endParaRPr lang="en-US" sz="1500" b="0" dirty="0" smtClean="0">
                        <a:latin typeface="Verdana" panose="020B0604030504040204" pitchFamily="34" charset="0"/>
                        <a:ea typeface="Verdana" panose="020B0604030504040204" pitchFamily="34" charset="0"/>
                        <a:cs typeface="Verdana" panose="020B0604030504040204" pitchFamily="34" charset="0"/>
                      </a:endParaRPr>
                    </a:p>
                    <a:p>
                      <a:pPr marL="822960" lvl="2" indent="-274320" algn="l">
                        <a:lnSpc>
                          <a:spcPct val="90000"/>
                        </a:lnSpc>
                        <a:spcBef>
                          <a:spcPts val="0"/>
                        </a:spcBef>
                        <a:buFont typeface="Arial" panose="020B0604020202020204" pitchFamily="34" charset="0"/>
                        <a:buChar char="•"/>
                      </a:pPr>
                      <a:r>
                        <a:rPr lang="en-US" sz="1500" b="0" dirty="0" smtClean="0">
                          <a:latin typeface="Verdana" panose="020B0604030504040204" pitchFamily="34" charset="0"/>
                          <a:ea typeface="Verdana" panose="020B0604030504040204" pitchFamily="34" charset="0"/>
                          <a:cs typeface="Verdana" panose="020B0604030504040204" pitchFamily="34" charset="0"/>
                        </a:rPr>
                        <a:t>Crisis</a:t>
                      </a:r>
                      <a:r>
                        <a:rPr lang="en-US" sz="1500" b="0" baseline="0" dirty="0" smtClean="0">
                          <a:latin typeface="Verdana" panose="020B0604030504040204" pitchFamily="34" charset="0"/>
                          <a:ea typeface="Verdana" panose="020B0604030504040204" pitchFamily="34" charset="0"/>
                          <a:cs typeface="Verdana" panose="020B0604030504040204" pitchFamily="34" charset="0"/>
                        </a:rPr>
                        <a:t> intervention and recovery: The role of school-based mental health professionals</a:t>
                      </a:r>
                      <a:endParaRPr lang="en-US" sz="1500" b="0" dirty="0" smtClean="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nSpc>
                          <a:spcPct val="80000"/>
                        </a:lnSpc>
                        <a:spcBef>
                          <a:spcPts val="400"/>
                        </a:spcBef>
                      </a:pP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3" name="Slide Number Placeholder 2"/>
          <p:cNvSpPr>
            <a:spLocks noGrp="1"/>
          </p:cNvSpPr>
          <p:nvPr>
            <p:ph type="sldNum" sz="quarter" idx="12"/>
          </p:nvPr>
        </p:nvSpPr>
        <p:spPr/>
        <p:txBody>
          <a:bodyPr/>
          <a:lstStyle/>
          <a:p>
            <a:fld id="{D9A482A0-28C5-423C-B2A9-72A146165963}" type="slidenum">
              <a:rPr lang="en-US" smtClean="0">
                <a:solidFill>
                  <a:schemeClr val="bg1"/>
                </a:solidFill>
              </a:rPr>
              <a:t>12</a:t>
            </a:fld>
            <a:endParaRPr lang="en-US">
              <a:solidFill>
                <a:schemeClr val="bg1"/>
              </a:solidFill>
            </a:endParaRPr>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254079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864174" cy="763284"/>
          </a:xfrm>
        </p:spPr>
        <p:txBody>
          <a:bodyPr>
            <a:normAutofit/>
          </a:bodyPr>
          <a:lstStyle/>
          <a:p>
            <a:r>
              <a:rPr lang="en-US" sz="3600" b="1" u="sng" dirty="0" smtClean="0">
                <a:latin typeface="Verdana" panose="020B0604030504040204" pitchFamily="34" charset="0"/>
                <a:ea typeface="Verdana" panose="020B0604030504040204" pitchFamily="34" charset="0"/>
                <a:cs typeface="Verdana" panose="020B0604030504040204" pitchFamily="34" charset="0"/>
              </a:rPr>
              <a:t>School System Communication Protocols</a:t>
            </a:r>
            <a:endParaRPr lang="en-US" sz="3600"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212783"/>
            <a:ext cx="10515600" cy="4351338"/>
          </a:xfrm>
        </p:spPr>
        <p:txBody>
          <a:bodyPr>
            <a:normAutofit/>
          </a:bodyPr>
          <a:lstStyle/>
          <a:p>
            <a:r>
              <a:rPr lang="en-US" dirty="0" smtClean="0">
                <a:latin typeface="Verdana" panose="020B0604030504040204" pitchFamily="34" charset="0"/>
                <a:ea typeface="Verdana" panose="020B0604030504040204" pitchFamily="34" charset="0"/>
                <a:cs typeface="Verdana" panose="020B0604030504040204" pitchFamily="34" charset="0"/>
              </a:rPr>
              <a:t>Alerting the school community of an emergency is central to our emergency plan.</a:t>
            </a:r>
          </a:p>
          <a:p>
            <a:r>
              <a:rPr lang="en-US" dirty="0" smtClean="0">
                <a:latin typeface="Verdana" panose="020B0604030504040204" pitchFamily="34" charset="0"/>
                <a:ea typeface="Verdana" panose="020B0604030504040204" pitchFamily="34" charset="0"/>
                <a:cs typeface="Verdana" panose="020B0604030504040204" pitchFamily="34" charset="0"/>
              </a:rPr>
              <a:t>If there is a credible, imminent threat to school safety, a message will be sent to families to provide information and any instructions for parent action.</a:t>
            </a:r>
          </a:p>
          <a:p>
            <a:r>
              <a:rPr lang="en-US" dirty="0" smtClean="0">
                <a:latin typeface="Verdana" panose="020B0604030504040204" pitchFamily="34" charset="0"/>
                <a:ea typeface="Verdana" panose="020B0604030504040204" pitchFamily="34" charset="0"/>
                <a:cs typeface="Verdana" panose="020B0604030504040204" pitchFamily="34" charset="0"/>
              </a:rPr>
              <a:t>Schools may communicate with families regarding a </a:t>
            </a:r>
            <a:r>
              <a:rPr lang="en-US" dirty="0" err="1" smtClean="0">
                <a:latin typeface="Verdana" panose="020B0604030504040204" pitchFamily="34" charset="0"/>
                <a:ea typeface="Verdana" panose="020B0604030504040204" pitchFamily="34" charset="0"/>
                <a:cs typeface="Verdana" panose="020B0604030504040204" pitchFamily="34" charset="0"/>
              </a:rPr>
              <a:t>noncredible</a:t>
            </a:r>
            <a:r>
              <a:rPr lang="en-US" dirty="0" smtClean="0">
                <a:latin typeface="Verdana" panose="020B0604030504040204" pitchFamily="34" charset="0"/>
                <a:ea typeface="Verdana" panose="020B0604030504040204" pitchFamily="34" charset="0"/>
                <a:cs typeface="Verdana" panose="020B0604030504040204" pitchFamily="34" charset="0"/>
              </a:rPr>
              <a:t> threat that has become a distraction to instruction.</a:t>
            </a:r>
          </a:p>
          <a:p>
            <a:r>
              <a:rPr lang="en-US" dirty="0" smtClean="0">
                <a:latin typeface="Verdana" panose="020B0604030504040204" pitchFamily="34" charset="0"/>
                <a:ea typeface="Verdana" panose="020B0604030504040204" pitchFamily="34" charset="0"/>
                <a:cs typeface="Verdana" panose="020B0604030504040204" pitchFamily="34" charset="0"/>
              </a:rPr>
              <a:t>Please do not rely on social media posts from non-MCPS accounts for information during an emergency.</a:t>
            </a: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13</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5605977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Verdana" panose="020B0604030504040204" pitchFamily="34" charset="0"/>
                <a:ea typeface="Verdana" panose="020B0604030504040204" pitchFamily="34" charset="0"/>
                <a:cs typeface="Verdana" panose="020B0604030504040204" pitchFamily="34" charset="0"/>
              </a:rPr>
              <a:t>Baker Middle School</a:t>
            </a:r>
            <a:r>
              <a:rPr lang="en-US" b="1" u="sng" dirty="0" smtClean="0">
                <a:latin typeface="Verdana" panose="020B0604030504040204" pitchFamily="34" charset="0"/>
                <a:ea typeface="Verdana" panose="020B0604030504040204" pitchFamily="34" charset="0"/>
                <a:cs typeface="Verdana" panose="020B0604030504040204" pitchFamily="34" charset="0"/>
              </a:rPr>
              <a:t/>
            </a:r>
            <a:br>
              <a:rPr lang="en-US" b="1" u="sng" dirty="0" smtClean="0">
                <a:latin typeface="Verdana" panose="020B0604030504040204" pitchFamily="34" charset="0"/>
                <a:ea typeface="Verdana" panose="020B0604030504040204" pitchFamily="34" charset="0"/>
                <a:cs typeface="Verdana" panose="020B0604030504040204" pitchFamily="34" charset="0"/>
              </a:rPr>
            </a:br>
            <a:r>
              <a:rPr lang="en-US" b="1" u="sng" dirty="0" smtClean="0">
                <a:latin typeface="Verdana" panose="020B0604030504040204" pitchFamily="34" charset="0"/>
                <a:ea typeface="Verdana" panose="020B0604030504040204" pitchFamily="34" charset="0"/>
                <a:cs typeface="Verdana" panose="020B0604030504040204" pitchFamily="34" charset="0"/>
              </a:rPr>
              <a:t>Safety Information</a:t>
            </a:r>
            <a:endParaRPr lang="en-US"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892300"/>
            <a:ext cx="10515600" cy="4002561"/>
          </a:xfrm>
        </p:spPr>
        <p:txBody>
          <a:bodyPr>
            <a:noAutofit/>
          </a:bodyPr>
          <a:lstStyle/>
          <a:p>
            <a:r>
              <a:rPr lang="en-US" sz="2100" b="1" dirty="0" smtClean="0">
                <a:latin typeface="Verdana" panose="020B0604030504040204" pitchFamily="34" charset="0"/>
                <a:ea typeface="Verdana" panose="020B0604030504040204" pitchFamily="34" charset="0"/>
                <a:cs typeface="Verdana" panose="020B0604030504040204" pitchFamily="34" charset="0"/>
              </a:rPr>
              <a:t>Refer to “Working Together to Keep our Kids Safe” Power Point Presentation</a:t>
            </a:r>
            <a:endParaRPr lang="en-US" sz="2100" b="1"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14</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5724708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Verdana" panose="020B0604030504040204" pitchFamily="34" charset="0"/>
                <a:ea typeface="Verdana" panose="020B0604030504040204" pitchFamily="34" charset="0"/>
                <a:cs typeface="Verdana" panose="020B0604030504040204" pitchFamily="34" charset="0"/>
              </a:rPr>
              <a:t>Baker Middle School</a:t>
            </a:r>
            <a:r>
              <a:rPr lang="en-US" b="1" u="sng" dirty="0" smtClean="0">
                <a:latin typeface="Verdana" panose="020B0604030504040204" pitchFamily="34" charset="0"/>
                <a:ea typeface="Verdana" panose="020B0604030504040204" pitchFamily="34" charset="0"/>
                <a:cs typeface="Verdana" panose="020B0604030504040204" pitchFamily="34" charset="0"/>
              </a:rPr>
              <a:t/>
            </a:r>
            <a:br>
              <a:rPr lang="en-US" b="1" u="sng" dirty="0" smtClean="0">
                <a:latin typeface="Verdana" panose="020B0604030504040204" pitchFamily="34" charset="0"/>
                <a:ea typeface="Verdana" panose="020B0604030504040204" pitchFamily="34" charset="0"/>
                <a:cs typeface="Verdana" panose="020B0604030504040204" pitchFamily="34" charset="0"/>
              </a:rPr>
            </a:br>
            <a:r>
              <a:rPr lang="en-US" b="1" u="sng" dirty="0" smtClean="0">
                <a:latin typeface="Verdana" panose="020B0604030504040204" pitchFamily="34" charset="0"/>
                <a:ea typeface="Verdana" panose="020B0604030504040204" pitchFamily="34" charset="0"/>
                <a:cs typeface="Verdana" panose="020B0604030504040204" pitchFamily="34" charset="0"/>
              </a:rPr>
              <a:t>Contact </a:t>
            </a:r>
            <a:r>
              <a:rPr lang="en-US" b="1" u="sng" dirty="0">
                <a:latin typeface="Verdana" panose="020B0604030504040204" pitchFamily="34" charset="0"/>
                <a:ea typeface="Verdana" panose="020B0604030504040204" pitchFamily="34" charset="0"/>
                <a:cs typeface="Verdana" panose="020B0604030504040204" pitchFamily="34" charset="0"/>
              </a:rPr>
              <a:t>I</a:t>
            </a:r>
            <a:r>
              <a:rPr lang="en-US" b="1" u="sng" dirty="0" smtClean="0">
                <a:latin typeface="Verdana" panose="020B0604030504040204" pitchFamily="34" charset="0"/>
                <a:ea typeface="Verdana" panose="020B0604030504040204" pitchFamily="34" charset="0"/>
                <a:cs typeface="Verdana" panose="020B0604030504040204" pitchFamily="34" charset="0"/>
              </a:rPr>
              <a:t>nformation</a:t>
            </a:r>
            <a:endParaRPr lang="en-US"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854200"/>
            <a:ext cx="10515600" cy="4040661"/>
          </a:xfrm>
        </p:spPr>
        <p:txBody>
          <a:bodyPr>
            <a:noAutofit/>
          </a:bodyPr>
          <a:lstStyle/>
          <a:p>
            <a:r>
              <a:rPr lang="en-US" sz="2100" b="1" dirty="0" smtClean="0">
                <a:latin typeface="Verdana" panose="020B0604030504040204" pitchFamily="34" charset="0"/>
                <a:ea typeface="Verdana" panose="020B0604030504040204" pitchFamily="34" charset="0"/>
                <a:cs typeface="Verdana" panose="020B0604030504040204" pitchFamily="34" charset="0"/>
              </a:rPr>
              <a:t>Baker Middle School Phone Numbers</a:t>
            </a:r>
            <a:endParaRPr lang="en-US" sz="2100" b="1" dirty="0" smtClean="0">
              <a:latin typeface="Verdana" panose="020B0604030504040204" pitchFamily="34" charset="0"/>
              <a:ea typeface="Verdana" panose="020B0604030504040204" pitchFamily="34" charset="0"/>
              <a:cs typeface="Verdana" panose="020B0604030504040204" pitchFamily="34" charset="0"/>
            </a:endParaRPr>
          </a:p>
          <a:p>
            <a:pPr lvl="1"/>
            <a:r>
              <a:rPr lang="en-US" sz="1700" b="1" dirty="0" smtClean="0">
                <a:latin typeface="Verdana" panose="020B0604030504040204" pitchFamily="34" charset="0"/>
                <a:ea typeface="Verdana" panose="020B0604030504040204" pitchFamily="34" charset="0"/>
                <a:cs typeface="Verdana" panose="020B0604030504040204" pitchFamily="34" charset="0"/>
              </a:rPr>
              <a:t>Main Office Phone: 240-207-2440</a:t>
            </a:r>
          </a:p>
          <a:p>
            <a:pPr lvl="1"/>
            <a:r>
              <a:rPr lang="en-US" sz="1700" b="1" dirty="0" smtClean="0">
                <a:latin typeface="Verdana" panose="020B0604030504040204" pitchFamily="34" charset="0"/>
                <a:ea typeface="Verdana" panose="020B0604030504040204" pitchFamily="34" charset="0"/>
                <a:cs typeface="Verdana" panose="020B0604030504040204" pitchFamily="34" charset="0"/>
              </a:rPr>
              <a:t>Counseling Office: 240-207-2410</a:t>
            </a:r>
          </a:p>
          <a:p>
            <a:pPr lvl="1"/>
            <a:r>
              <a:rPr lang="en-US" sz="1700" b="1" dirty="0" smtClean="0">
                <a:latin typeface="Verdana" panose="020B0604030504040204" pitchFamily="34" charset="0"/>
                <a:ea typeface="Verdana" panose="020B0604030504040204" pitchFamily="34" charset="0"/>
                <a:cs typeface="Verdana" panose="020B0604030504040204" pitchFamily="34" charset="0"/>
              </a:rPr>
              <a:t>Email : </a:t>
            </a:r>
          </a:p>
          <a:p>
            <a:pPr lvl="1"/>
            <a:r>
              <a:rPr lang="en-US" sz="1700" b="1" dirty="0" smtClean="0">
                <a:latin typeface="Verdana" panose="020B0604030504040204" pitchFamily="34" charset="0"/>
                <a:ea typeface="Verdana" panose="020B0604030504040204" pitchFamily="34" charset="0"/>
                <a:cs typeface="Verdana" panose="020B0604030504040204" pitchFamily="34" charset="0"/>
                <a:hlinkClick r:id="rId2"/>
              </a:rPr>
              <a:t>Louise_J_Worthinton@mcpsmd.org</a:t>
            </a:r>
            <a:endParaRPr lang="en-US" sz="1700" b="1" dirty="0" smtClean="0">
              <a:latin typeface="Verdana" panose="020B0604030504040204" pitchFamily="34" charset="0"/>
              <a:ea typeface="Verdana" panose="020B0604030504040204" pitchFamily="34" charset="0"/>
              <a:cs typeface="Verdana" panose="020B0604030504040204" pitchFamily="34" charset="0"/>
            </a:endParaRPr>
          </a:p>
          <a:p>
            <a:pPr lvl="1"/>
            <a:r>
              <a:rPr lang="en-US" sz="1700" b="1" dirty="0" smtClean="0">
                <a:latin typeface="Verdana" panose="020B0604030504040204" pitchFamily="34" charset="0"/>
                <a:ea typeface="Verdana" panose="020B0604030504040204" pitchFamily="34" charset="0"/>
                <a:cs typeface="Verdana" panose="020B0604030504040204" pitchFamily="34" charset="0"/>
                <a:hlinkClick r:id="rId3"/>
              </a:rPr>
              <a:t>Vaughn_M_Bradely@mcpsmd.org</a:t>
            </a:r>
            <a:endParaRPr lang="en-US" sz="1700" b="1" dirty="0" smtClean="0">
              <a:latin typeface="Verdana" panose="020B0604030504040204" pitchFamily="34" charset="0"/>
              <a:ea typeface="Verdana" panose="020B0604030504040204" pitchFamily="34" charset="0"/>
              <a:cs typeface="Verdana" panose="020B0604030504040204" pitchFamily="34" charset="0"/>
            </a:endParaRPr>
          </a:p>
          <a:p>
            <a:pPr lvl="1"/>
            <a:r>
              <a:rPr lang="en-US" sz="1700" b="1" dirty="0" smtClean="0">
                <a:latin typeface="Verdana" panose="020B0604030504040204" pitchFamily="34" charset="0"/>
                <a:ea typeface="Verdana" panose="020B0604030504040204" pitchFamily="34" charset="0"/>
                <a:cs typeface="Verdana" panose="020B0604030504040204" pitchFamily="34" charset="0"/>
                <a:hlinkClick r:id="rId4"/>
              </a:rPr>
              <a:t>Melanie_M_Humphries@mcpsmd.org</a:t>
            </a:r>
            <a:endParaRPr lang="en-US" sz="1700" b="1" dirty="0">
              <a:latin typeface="Verdana" panose="020B0604030504040204" pitchFamily="34" charset="0"/>
              <a:ea typeface="Verdana" panose="020B0604030504040204" pitchFamily="34" charset="0"/>
              <a:cs typeface="Verdana" panose="020B0604030504040204" pitchFamily="34" charset="0"/>
            </a:endParaRPr>
          </a:p>
          <a:p>
            <a:r>
              <a:rPr lang="en-US" sz="2100" b="1" dirty="0" smtClean="0">
                <a:latin typeface="Verdana" panose="020B0604030504040204" pitchFamily="34" charset="0"/>
                <a:ea typeface="Verdana" panose="020B0604030504040204" pitchFamily="34" charset="0"/>
                <a:cs typeface="Verdana" panose="020B0604030504040204" pitchFamily="34" charset="0"/>
              </a:rPr>
              <a:t>Department of School Safety and Security</a:t>
            </a:r>
            <a:endParaRPr lang="en-US" sz="2100" b="1" dirty="0">
              <a:latin typeface="Verdana" panose="020B0604030504040204" pitchFamily="34" charset="0"/>
              <a:ea typeface="Verdana" panose="020B0604030504040204" pitchFamily="34" charset="0"/>
              <a:cs typeface="Verdana" panose="020B0604030504040204" pitchFamily="34" charset="0"/>
            </a:endParaRPr>
          </a:p>
          <a:p>
            <a:pPr lvl="1"/>
            <a:r>
              <a:rPr lang="en-US" sz="1700" b="1" dirty="0" smtClean="0">
                <a:latin typeface="Verdana" panose="020B0604030504040204" pitchFamily="34" charset="0"/>
                <a:ea typeface="Verdana" panose="020B0604030504040204" pitchFamily="34" charset="0"/>
                <a:cs typeface="Verdana" panose="020B0604030504040204" pitchFamily="34" charset="0"/>
              </a:rPr>
              <a:t>Phone: 240-740-3066</a:t>
            </a:r>
          </a:p>
          <a:p>
            <a:pPr lvl="1"/>
            <a:r>
              <a:rPr lang="en-US" sz="1700" b="1" dirty="0" smtClean="0">
                <a:latin typeface="Verdana" panose="020B0604030504040204" pitchFamily="34" charset="0"/>
                <a:ea typeface="Verdana" panose="020B0604030504040204" pitchFamily="34" charset="0"/>
                <a:cs typeface="Verdana" panose="020B0604030504040204" pitchFamily="34" charset="0"/>
              </a:rPr>
              <a:t>After Hours Security: 301-279-3232</a:t>
            </a:r>
            <a:endParaRPr lang="en-US" sz="1700" b="1" dirty="0">
              <a:latin typeface="Verdana" panose="020B0604030504040204" pitchFamily="34" charset="0"/>
              <a:ea typeface="Verdana" panose="020B0604030504040204" pitchFamily="34" charset="0"/>
              <a:cs typeface="Verdana" panose="020B0604030504040204" pitchFamily="34" charset="0"/>
            </a:endParaRPr>
          </a:p>
          <a:p>
            <a:r>
              <a:rPr lang="en-US" sz="2100" b="1" dirty="0" smtClean="0">
                <a:latin typeface="Verdana" panose="020B0604030504040204" pitchFamily="34" charset="0"/>
                <a:ea typeface="Verdana" panose="020B0604030504040204" pitchFamily="34" charset="0"/>
                <a:cs typeface="Verdana" panose="020B0604030504040204" pitchFamily="34" charset="0"/>
              </a:rPr>
              <a:t>Safe Schools 24-hour Hotline:</a:t>
            </a:r>
            <a:endParaRPr lang="en-US" sz="2100" b="1" dirty="0">
              <a:latin typeface="Verdana" panose="020B0604030504040204" pitchFamily="34" charset="0"/>
              <a:ea typeface="Verdana" panose="020B0604030504040204" pitchFamily="34" charset="0"/>
              <a:cs typeface="Verdana" panose="020B0604030504040204" pitchFamily="34" charset="0"/>
            </a:endParaRPr>
          </a:p>
          <a:p>
            <a:pPr lvl="1"/>
            <a:r>
              <a:rPr lang="en-US" sz="1700" b="1" dirty="0">
                <a:latin typeface="Verdana" panose="020B0604030504040204" pitchFamily="34" charset="0"/>
                <a:ea typeface="Verdana" panose="020B0604030504040204" pitchFamily="34" charset="0"/>
                <a:cs typeface="Verdana" panose="020B0604030504040204" pitchFamily="34" charset="0"/>
              </a:rPr>
              <a:t>Phone: </a:t>
            </a:r>
            <a:r>
              <a:rPr lang="en-US" sz="1700" b="1" dirty="0" smtClean="0">
                <a:latin typeface="Verdana" panose="020B0604030504040204" pitchFamily="34" charset="0"/>
                <a:ea typeface="Verdana" panose="020B0604030504040204" pitchFamily="34" charset="0"/>
                <a:cs typeface="Verdana" panose="020B0604030504040204" pitchFamily="34" charset="0"/>
              </a:rPr>
              <a:t>301-517-5995</a:t>
            </a:r>
            <a:endParaRPr lang="en-US" sz="1700" b="1" dirty="0">
              <a:latin typeface="Verdana" panose="020B0604030504040204" pitchFamily="34" charset="0"/>
              <a:ea typeface="Verdana" panose="020B0604030504040204" pitchFamily="34" charset="0"/>
              <a:cs typeface="Verdana" panose="020B0604030504040204" pitchFamily="34" charset="0"/>
            </a:endParaRPr>
          </a:p>
          <a:p>
            <a:r>
              <a:rPr lang="en-US" sz="2100" b="1" dirty="0" smtClean="0">
                <a:latin typeface="Verdana" panose="020B0604030504040204" pitchFamily="34" charset="0"/>
                <a:ea typeface="Verdana" panose="020B0604030504040204" pitchFamily="34" charset="0"/>
                <a:cs typeface="Verdana" panose="020B0604030504040204" pitchFamily="34" charset="0"/>
              </a:rPr>
              <a:t>Text-a-Tip: See Something? Hear Something?</a:t>
            </a:r>
            <a:endParaRPr lang="en-US" sz="2100" b="1" dirty="0">
              <a:latin typeface="Verdana" panose="020B0604030504040204" pitchFamily="34" charset="0"/>
              <a:ea typeface="Verdana" panose="020B0604030504040204" pitchFamily="34" charset="0"/>
              <a:cs typeface="Verdana" panose="020B0604030504040204" pitchFamily="34" charset="0"/>
            </a:endParaRPr>
          </a:p>
          <a:p>
            <a:pPr lvl="1"/>
            <a:r>
              <a:rPr lang="en-US" sz="1700" b="1" dirty="0" smtClean="0">
                <a:latin typeface="Verdana" panose="020B0604030504040204" pitchFamily="34" charset="0"/>
                <a:ea typeface="Verdana" panose="020B0604030504040204" pitchFamily="34" charset="0"/>
                <a:cs typeface="Verdana" panose="020B0604030504040204" pitchFamily="34" charset="0"/>
              </a:rPr>
              <a:t>Text: 274637 (CRIMES)</a:t>
            </a:r>
            <a:endParaRPr lang="en-US" sz="1700" b="1" dirty="0">
              <a:latin typeface="Verdana" panose="020B0604030504040204" pitchFamily="34" charset="0"/>
              <a:ea typeface="Verdana" panose="020B0604030504040204" pitchFamily="34" charset="0"/>
              <a:cs typeface="Verdana" panose="020B0604030504040204" pitchFamily="34" charset="0"/>
            </a:endParaRPr>
          </a:p>
          <a:p>
            <a:pPr lvl="1"/>
            <a:endParaRPr lang="en-US" sz="1700" b="1" dirty="0" smtClean="0">
              <a:latin typeface="Verdana" panose="020B0604030504040204" pitchFamily="34" charset="0"/>
              <a:ea typeface="Verdana" panose="020B0604030504040204" pitchFamily="34" charset="0"/>
              <a:cs typeface="Verdana" panose="020B0604030504040204" pitchFamily="34" charset="0"/>
            </a:endParaRPr>
          </a:p>
          <a:p>
            <a:pPr lvl="1"/>
            <a:endParaRPr lang="en-US" sz="1700" b="1"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15</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4390184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14149" cy="1325563"/>
          </a:xfrm>
        </p:spPr>
        <p:txBody>
          <a:bodyPr/>
          <a:lstStyle/>
          <a:p>
            <a:r>
              <a:rPr lang="en-US" b="1" u="sng" dirty="0" smtClean="0">
                <a:latin typeface="Verdana" panose="020B0604030504040204" pitchFamily="34" charset="0"/>
                <a:ea typeface="Verdana" panose="020B0604030504040204" pitchFamily="34" charset="0"/>
                <a:cs typeface="Verdana" panose="020B0604030504040204" pitchFamily="34" charset="0"/>
              </a:rPr>
              <a:t>School Security Review Timeline</a:t>
            </a:r>
            <a:endParaRPr lang="en-US"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543523"/>
            <a:ext cx="10515600" cy="4351338"/>
          </a:xfrm>
        </p:spPr>
        <p:txBody>
          <a:bodyPr>
            <a:normAutofit fontScale="92500"/>
          </a:bodyPr>
          <a:lstStyle/>
          <a:p>
            <a:r>
              <a:rPr lang="en-US" b="1" dirty="0" smtClean="0">
                <a:latin typeface="Verdana" panose="020B0604030504040204" pitchFamily="34" charset="0"/>
                <a:ea typeface="Verdana" panose="020B0604030504040204" pitchFamily="34" charset="0"/>
                <a:cs typeface="Verdana" panose="020B0604030504040204" pitchFamily="34" charset="0"/>
              </a:rPr>
              <a:t>Spring 2017</a:t>
            </a:r>
          </a:p>
          <a:p>
            <a:pPr lvl="1"/>
            <a:r>
              <a:rPr lang="en-US" dirty="0" smtClean="0">
                <a:latin typeface="Verdana" panose="020B0604030504040204" pitchFamily="34" charset="0"/>
                <a:ea typeface="Verdana" panose="020B0604030504040204" pitchFamily="34" charset="0"/>
                <a:cs typeface="Verdana" panose="020B0604030504040204" pitchFamily="34" charset="0"/>
              </a:rPr>
              <a:t>MCPS departments of School Safety and Security and Facilities Management worked in partnership with two nationally-recognized consultants in the field of school safety to conduct an in-depth review of school-based security in every MCPS high school.</a:t>
            </a:r>
          </a:p>
          <a:p>
            <a:r>
              <a:rPr lang="en-US" b="1" dirty="0" smtClean="0">
                <a:latin typeface="Verdana" panose="020B0604030504040204" pitchFamily="34" charset="0"/>
                <a:ea typeface="Verdana" panose="020B0604030504040204" pitchFamily="34" charset="0"/>
                <a:cs typeface="Verdana" panose="020B0604030504040204" pitchFamily="34" charset="0"/>
              </a:rPr>
              <a:t>Summer 2017</a:t>
            </a:r>
          </a:p>
          <a:p>
            <a:pPr lvl="1"/>
            <a:r>
              <a:rPr lang="en-US" dirty="0" smtClean="0">
                <a:latin typeface="Verdana" panose="020B0604030504040204" pitchFamily="34" charset="0"/>
                <a:ea typeface="Verdana" panose="020B0604030504040204" pitchFamily="34" charset="0"/>
                <a:cs typeface="Verdana" panose="020B0604030504040204" pitchFamily="34" charset="0"/>
              </a:rPr>
              <a:t>MCPS released the </a:t>
            </a:r>
            <a:r>
              <a:rPr lang="en-US" i="1" dirty="0" smtClean="0">
                <a:latin typeface="Verdana" panose="020B0604030504040204" pitchFamily="34" charset="0"/>
                <a:ea typeface="Verdana" panose="020B0604030504040204" pitchFamily="34" charset="0"/>
                <a:cs typeface="Verdana" panose="020B0604030504040204" pitchFamily="34" charset="0"/>
              </a:rPr>
              <a:t>Interim Report: School Safety and Security Focusing on High Schools </a:t>
            </a:r>
            <a:r>
              <a:rPr lang="en-US" dirty="0" smtClean="0">
                <a:latin typeface="Verdana" panose="020B0604030504040204" pitchFamily="34" charset="0"/>
                <a:ea typeface="Verdana" panose="020B0604030504040204" pitchFamily="34" charset="0"/>
                <a:cs typeface="Verdana" panose="020B0604030504040204" pitchFamily="34" charset="0"/>
              </a:rPr>
              <a:t>identifying seven key priority areas for recommended improvement.</a:t>
            </a:r>
          </a:p>
          <a:p>
            <a:r>
              <a:rPr lang="en-US" b="1" dirty="0" smtClean="0">
                <a:latin typeface="Verdana" panose="020B0604030504040204" pitchFamily="34" charset="0"/>
                <a:ea typeface="Verdana" panose="020B0604030504040204" pitchFamily="34" charset="0"/>
                <a:cs typeface="Verdana" panose="020B0604030504040204" pitchFamily="34" charset="0"/>
              </a:rPr>
              <a:t>Fall 2017/Winter 2018</a:t>
            </a:r>
          </a:p>
          <a:p>
            <a:pPr lvl="1"/>
            <a:r>
              <a:rPr lang="en-US" dirty="0" smtClean="0">
                <a:latin typeface="Verdana" panose="020B0604030504040204" pitchFamily="34" charset="0"/>
                <a:ea typeface="Verdana" panose="020B0604030504040204" pitchFamily="34" charset="0"/>
                <a:cs typeface="Verdana" panose="020B0604030504040204" pitchFamily="34" charset="0"/>
              </a:rPr>
              <a:t>MCPS teams continued assessments of all elementary and middle schools.</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16</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38717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83630" cy="666007"/>
          </a:xfrm>
        </p:spPr>
        <p:txBody>
          <a:bodyPr>
            <a:normAutofit/>
          </a:bodyPr>
          <a:lstStyle/>
          <a:p>
            <a:r>
              <a:rPr lang="en-US" sz="3600" b="1" i="1" u="sng" dirty="0" smtClean="0">
                <a:latin typeface="Verdana" panose="020B0604030504040204" pitchFamily="34" charset="0"/>
                <a:ea typeface="Verdana" panose="020B0604030504040204" pitchFamily="34" charset="0"/>
                <a:cs typeface="Verdana" panose="020B0604030504040204" pitchFamily="34" charset="0"/>
              </a:rPr>
              <a:t>Interim Report: </a:t>
            </a:r>
            <a:r>
              <a:rPr lang="en-US" sz="3600" b="1" u="sng" dirty="0" smtClean="0">
                <a:latin typeface="Verdana" panose="020B0604030504040204" pitchFamily="34" charset="0"/>
                <a:ea typeface="Verdana" panose="020B0604030504040204" pitchFamily="34" charset="0"/>
                <a:cs typeface="Verdana" panose="020B0604030504040204" pitchFamily="34" charset="0"/>
              </a:rPr>
              <a:t>Seven Key Priority Areas</a:t>
            </a:r>
            <a:endParaRPr lang="en-US" sz="3600" b="1" i="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212782"/>
            <a:ext cx="10515600" cy="4857278"/>
          </a:xfrm>
        </p:spPr>
        <p:txBody>
          <a:bodyPr>
            <a:normAutofit fontScale="92500" lnSpcReduction="20000"/>
          </a:bodyPr>
          <a:lstStyle/>
          <a:p>
            <a:r>
              <a:rPr lang="en-US" dirty="0" smtClean="0">
                <a:latin typeface="Verdana" panose="020B0604030504040204" pitchFamily="34" charset="0"/>
                <a:ea typeface="Verdana" panose="020B0604030504040204" pitchFamily="34" charset="0"/>
                <a:cs typeface="Verdana" panose="020B0604030504040204" pitchFamily="34" charset="0"/>
              </a:rPr>
              <a:t>Data-driven accountability for school safety and positive school culture.</a:t>
            </a:r>
          </a:p>
          <a:p>
            <a:r>
              <a:rPr lang="en-US" dirty="0" smtClean="0">
                <a:latin typeface="Verdana" panose="020B0604030504040204" pitchFamily="34" charset="0"/>
                <a:ea typeface="Verdana" panose="020B0604030504040204" pitchFamily="34" charset="0"/>
                <a:cs typeface="Verdana" panose="020B0604030504040204" pitchFamily="34" charset="0"/>
              </a:rPr>
              <a:t>Effective allocation, utilization, and management of school security personnel and other staff.</a:t>
            </a:r>
          </a:p>
          <a:p>
            <a:r>
              <a:rPr lang="en-US" dirty="0" smtClean="0">
                <a:latin typeface="Verdana" panose="020B0604030504040204" pitchFamily="34" charset="0"/>
                <a:ea typeface="Verdana" panose="020B0604030504040204" pitchFamily="34" charset="0"/>
                <a:cs typeface="Verdana" panose="020B0604030504040204" pitchFamily="34" charset="0"/>
              </a:rPr>
              <a:t>Technology infrastructure, including security cameras, and their use.</a:t>
            </a:r>
          </a:p>
          <a:p>
            <a:r>
              <a:rPr lang="en-US" dirty="0" smtClean="0">
                <a:latin typeface="Verdana" panose="020B0604030504040204" pitchFamily="34" charset="0"/>
                <a:ea typeface="Verdana" panose="020B0604030504040204" pitchFamily="34" charset="0"/>
                <a:cs typeface="Verdana" panose="020B0604030504040204" pitchFamily="34" charset="0"/>
              </a:rPr>
              <a:t>Facility enhancements to restrict or limit access to more isolated areas of school buildings and grounds.</a:t>
            </a:r>
          </a:p>
          <a:p>
            <a:r>
              <a:rPr lang="en-US" dirty="0" smtClean="0">
                <a:latin typeface="Verdana" panose="020B0604030504040204" pitchFamily="34" charset="0"/>
                <a:ea typeface="Verdana" panose="020B0604030504040204" pitchFamily="34" charset="0"/>
                <a:cs typeface="Verdana" panose="020B0604030504040204" pitchFamily="34" charset="0"/>
              </a:rPr>
              <a:t>Procedures and practices for supporting positive student behavior.</a:t>
            </a:r>
          </a:p>
          <a:p>
            <a:r>
              <a:rPr lang="en-US" dirty="0" smtClean="0">
                <a:latin typeface="Verdana" panose="020B0604030504040204" pitchFamily="34" charset="0"/>
                <a:ea typeface="Verdana" panose="020B0604030504040204" pitchFamily="34" charset="0"/>
                <a:cs typeface="Verdana" panose="020B0604030504040204" pitchFamily="34" charset="0"/>
              </a:rPr>
              <a:t>Systemwide prevention and early intervention programs.</a:t>
            </a:r>
          </a:p>
          <a:p>
            <a:r>
              <a:rPr lang="en-US" dirty="0" smtClean="0">
                <a:latin typeface="Verdana" panose="020B0604030504040204" pitchFamily="34" charset="0"/>
                <a:ea typeface="Verdana" panose="020B0604030504040204" pitchFamily="34" charset="0"/>
                <a:cs typeface="Verdana" panose="020B0604030504040204" pitchFamily="34" charset="0"/>
              </a:rPr>
              <a:t>Collaboration with law enforcement and other partner agencies.</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17</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7601907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Verdana" panose="020B0604030504040204" pitchFamily="34" charset="0"/>
                <a:ea typeface="Verdana" panose="020B0604030504040204" pitchFamily="34" charset="0"/>
                <a:cs typeface="Verdana" panose="020B0604030504040204" pitchFamily="34" charset="0"/>
              </a:rPr>
              <a:t>Baker Middle School</a:t>
            </a:r>
            <a:endParaRPr lang="en-US"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408586"/>
            <a:ext cx="10515600" cy="4486275"/>
          </a:xfrm>
        </p:spPr>
        <p:txBody>
          <a:bodyPr>
            <a:noAutofit/>
          </a:bodyPr>
          <a:lstStyle/>
          <a:p>
            <a:r>
              <a:rPr lang="en-US" sz="2100" b="1" dirty="0" smtClean="0">
                <a:latin typeface="Verdana" panose="020B0604030504040204" pitchFamily="34" charset="0"/>
                <a:ea typeface="Verdana" panose="020B0604030504040204" pitchFamily="34" charset="0"/>
                <a:cs typeface="Verdana" panose="020B0604030504040204" pitchFamily="34" charset="0"/>
              </a:rPr>
              <a:t>A Review of the MCPS Safety and Security Information</a:t>
            </a:r>
            <a:endParaRPr lang="en-US" sz="2100" b="1"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2</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257837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Verdana" panose="020B0604030504040204" pitchFamily="34" charset="0"/>
                <a:ea typeface="Verdana" panose="020B0604030504040204" pitchFamily="34" charset="0"/>
                <a:cs typeface="Verdana" panose="020B0604030504040204" pitchFamily="34" charset="0"/>
              </a:rPr>
              <a:t>School-based Security Staffing</a:t>
            </a:r>
            <a:endParaRPr lang="en-US"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408586"/>
            <a:ext cx="10515600" cy="4486275"/>
          </a:xfrm>
        </p:spPr>
        <p:txBody>
          <a:bodyPr>
            <a:noAutofit/>
          </a:bodyPr>
          <a:lstStyle/>
          <a:p>
            <a:r>
              <a:rPr lang="en-US" sz="2100" b="1" dirty="0" smtClean="0">
                <a:latin typeface="Verdana" panose="020B0604030504040204" pitchFamily="34" charset="0"/>
                <a:ea typeface="Verdana" panose="020B0604030504040204" pitchFamily="34" charset="0"/>
                <a:cs typeface="Verdana" panose="020B0604030504040204" pitchFamily="34" charset="0"/>
              </a:rPr>
              <a:t>Security assistants </a:t>
            </a:r>
            <a:r>
              <a:rPr lang="en-US" sz="2100" dirty="0" smtClean="0">
                <a:latin typeface="Verdana" panose="020B0604030504040204" pitchFamily="34" charset="0"/>
                <a:ea typeface="Verdana" panose="020B0604030504040204" pitchFamily="34" charset="0"/>
                <a:cs typeface="Verdana" panose="020B0604030504040204" pitchFamily="34" charset="0"/>
              </a:rPr>
              <a:t>are assigned to every secondary school.</a:t>
            </a:r>
          </a:p>
          <a:p>
            <a:pPr marL="0" indent="0">
              <a:buNone/>
            </a:pPr>
            <a:endParaRPr lang="en-US" sz="800" dirty="0" smtClean="0">
              <a:latin typeface="Verdana" panose="020B0604030504040204" pitchFamily="34" charset="0"/>
              <a:ea typeface="Verdana" panose="020B0604030504040204" pitchFamily="34" charset="0"/>
              <a:cs typeface="Verdana" panose="020B0604030504040204" pitchFamily="34" charset="0"/>
            </a:endParaRPr>
          </a:p>
          <a:p>
            <a:r>
              <a:rPr lang="en-US" sz="2100" b="1" dirty="0" smtClean="0">
                <a:latin typeface="Verdana" panose="020B0604030504040204" pitchFamily="34" charset="0"/>
                <a:ea typeface="Verdana" panose="020B0604030504040204" pitchFamily="34" charset="0"/>
                <a:cs typeface="Verdana" panose="020B0604030504040204" pitchFamily="34" charset="0"/>
              </a:rPr>
              <a:t>Security team leaders </a:t>
            </a:r>
            <a:r>
              <a:rPr lang="en-US" sz="2100" dirty="0" smtClean="0">
                <a:latin typeface="Verdana" panose="020B0604030504040204" pitchFamily="34" charset="0"/>
                <a:ea typeface="Verdana" panose="020B0604030504040204" pitchFamily="34" charset="0"/>
                <a:cs typeface="Verdana" panose="020B0604030504040204" pitchFamily="34" charset="0"/>
              </a:rPr>
              <a:t>are assigned to every high school and work often with feeder schools.</a:t>
            </a:r>
          </a:p>
          <a:p>
            <a:pPr marL="0" indent="0">
              <a:buNone/>
            </a:pPr>
            <a:endParaRPr lang="en-US" sz="800" dirty="0" smtClean="0">
              <a:latin typeface="Verdana" panose="020B0604030504040204" pitchFamily="34" charset="0"/>
              <a:ea typeface="Verdana" panose="020B0604030504040204" pitchFamily="34" charset="0"/>
              <a:cs typeface="Verdana" panose="020B0604030504040204" pitchFamily="34" charset="0"/>
            </a:endParaRPr>
          </a:p>
          <a:p>
            <a:r>
              <a:rPr lang="en-US" sz="2100" b="1" dirty="0" smtClean="0">
                <a:latin typeface="Verdana" panose="020B0604030504040204" pitchFamily="34" charset="0"/>
                <a:ea typeface="Verdana" panose="020B0604030504040204" pitchFamily="34" charset="0"/>
                <a:cs typeface="Verdana" panose="020B0604030504040204" pitchFamily="34" charset="0"/>
              </a:rPr>
              <a:t>School resource officers</a:t>
            </a:r>
            <a:r>
              <a:rPr lang="en-US" sz="2100" dirty="0" smtClean="0">
                <a:latin typeface="Verdana" panose="020B0604030504040204" pitchFamily="34" charset="0"/>
                <a:ea typeface="Verdana" panose="020B0604030504040204" pitchFamily="34" charset="0"/>
                <a:cs typeface="Verdana" panose="020B0604030504040204" pitchFamily="34" charset="0"/>
              </a:rPr>
              <a:t> (SROs) are provided by the Montgomery County Police Department (MCPD) and work directly with an assigned high school. They also work collaboratively and in consultation with feeder schools as needed.</a:t>
            </a:r>
          </a:p>
          <a:p>
            <a:endParaRPr lang="en-US" sz="800" b="1" dirty="0">
              <a:latin typeface="Verdana" panose="020B0604030504040204" pitchFamily="34" charset="0"/>
              <a:ea typeface="Verdana" panose="020B0604030504040204" pitchFamily="34" charset="0"/>
              <a:cs typeface="Verdana" panose="020B0604030504040204" pitchFamily="34" charset="0"/>
            </a:endParaRPr>
          </a:p>
          <a:p>
            <a:r>
              <a:rPr lang="en-US" sz="2100" dirty="0" smtClean="0">
                <a:latin typeface="Verdana" panose="020B0604030504040204" pitchFamily="34" charset="0"/>
                <a:ea typeface="Verdana" panose="020B0604030504040204" pitchFamily="34" charset="0"/>
                <a:cs typeface="Verdana" panose="020B0604030504040204" pitchFamily="34" charset="0"/>
              </a:rPr>
              <a:t>The </a:t>
            </a:r>
            <a:r>
              <a:rPr lang="en-US" sz="2100" b="1" dirty="0">
                <a:latin typeface="Verdana" panose="020B0604030504040204" pitchFamily="34" charset="0"/>
                <a:ea typeface="Verdana" panose="020B0604030504040204" pitchFamily="34" charset="0"/>
                <a:cs typeface="Verdana" panose="020B0604030504040204" pitchFamily="34" charset="0"/>
              </a:rPr>
              <a:t>e</a:t>
            </a:r>
            <a:r>
              <a:rPr lang="en-US" sz="2100" b="1" dirty="0" smtClean="0">
                <a:latin typeface="Verdana" panose="020B0604030504040204" pitchFamily="34" charset="0"/>
                <a:ea typeface="Verdana" panose="020B0604030504040204" pitchFamily="34" charset="0"/>
                <a:cs typeface="Verdana" panose="020B0604030504040204" pitchFamily="34" charset="0"/>
              </a:rPr>
              <a:t>lementary school safety and security team </a:t>
            </a:r>
            <a:r>
              <a:rPr lang="en-US" sz="2100" dirty="0" smtClean="0">
                <a:latin typeface="Verdana" panose="020B0604030504040204" pitchFamily="34" charset="0"/>
                <a:ea typeface="Verdana" panose="020B0604030504040204" pitchFamily="34" charset="0"/>
                <a:cs typeface="Verdana" panose="020B0604030504040204" pitchFamily="34" charset="0"/>
              </a:rPr>
              <a:t>is composed of a school-based team of administrators and teachers that form the </a:t>
            </a:r>
            <a:r>
              <a:rPr lang="en-US" sz="2100" b="1" dirty="0" smtClean="0">
                <a:latin typeface="Verdana" panose="020B0604030504040204" pitchFamily="34" charset="0"/>
                <a:ea typeface="Verdana" panose="020B0604030504040204" pitchFamily="34" charset="0"/>
                <a:cs typeface="Verdana" panose="020B0604030504040204" pitchFamily="34" charset="0"/>
              </a:rPr>
              <a:t>On-Site Emergency Team (OSET). </a:t>
            </a:r>
            <a:r>
              <a:rPr lang="en-US" sz="2100" dirty="0" smtClean="0">
                <a:latin typeface="Verdana" panose="020B0604030504040204" pitchFamily="34" charset="0"/>
                <a:ea typeface="Verdana" panose="020B0604030504040204" pitchFamily="34" charset="0"/>
                <a:cs typeface="Verdana" panose="020B0604030504040204" pitchFamily="34" charset="0"/>
              </a:rPr>
              <a:t>Security team members from secondary schools within the cluster and the SRO partner with elementary school administrators on serious incidents, emergency planning, and responses as needed.</a:t>
            </a:r>
            <a:endParaRPr lang="en-US" sz="2100" b="1" dirty="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3</a:t>
            </a:fld>
            <a:endParaRPr lang="en-US" dirty="0">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871296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latin typeface="Verdana" panose="020B0604030504040204" pitchFamily="34" charset="0"/>
                <a:ea typeface="Verdana" panose="020B0604030504040204" pitchFamily="34" charset="0"/>
                <a:cs typeface="Verdana" panose="020B0604030504040204" pitchFamily="34" charset="0"/>
              </a:rPr>
              <a:t>Central Office Security Staffing</a:t>
            </a:r>
            <a:endParaRPr lang="en-US"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p:txBody>
          <a:bodyPr>
            <a:normAutofit fontScale="92500" lnSpcReduction="10000"/>
          </a:bodyPr>
          <a:lstStyle/>
          <a:p>
            <a:r>
              <a:rPr lang="en-US" b="1" dirty="0" smtClean="0">
                <a:latin typeface="Verdana" panose="020B0604030504040204" pitchFamily="34" charset="0"/>
                <a:ea typeface="Verdana" panose="020B0604030504040204" pitchFamily="34" charset="0"/>
                <a:cs typeface="Verdana" panose="020B0604030504040204" pitchFamily="34" charset="0"/>
              </a:rPr>
              <a:t>Cluster security coordinators</a:t>
            </a:r>
            <a:r>
              <a:rPr lang="en-US" dirty="0" smtClean="0">
                <a:latin typeface="Verdana" panose="020B0604030504040204" pitchFamily="34" charset="0"/>
                <a:ea typeface="Verdana" panose="020B0604030504040204" pitchFamily="34" charset="0"/>
                <a:cs typeface="Verdana" panose="020B0604030504040204" pitchFamily="34" charset="0"/>
              </a:rPr>
              <a:t> advise school administrators and school-based security teams on school safety and security related initiatives such as safety drills and specific school concerns. Coordinators also work as a resource for </a:t>
            </a:r>
            <a:r>
              <a:rPr lang="en-US" b="1" dirty="0" smtClean="0">
                <a:latin typeface="Verdana" panose="020B0604030504040204" pitchFamily="34" charset="0"/>
                <a:ea typeface="Verdana" panose="020B0604030504040204" pitchFamily="34" charset="0"/>
                <a:cs typeface="Verdana" panose="020B0604030504040204" pitchFamily="34" charset="0"/>
              </a:rPr>
              <a:t>elementary schools </a:t>
            </a:r>
            <a:r>
              <a:rPr lang="en-US" dirty="0" smtClean="0">
                <a:latin typeface="Verdana" panose="020B0604030504040204" pitchFamily="34" charset="0"/>
                <a:ea typeface="Verdana" panose="020B0604030504040204" pitchFamily="34" charset="0"/>
                <a:cs typeface="Verdana" panose="020B0604030504040204" pitchFamily="34" charset="0"/>
              </a:rPr>
              <a:t>providing suggestions, guidance, and supporting the school administration with responding to serious incidents or investigations both at the school and within the school community.</a:t>
            </a:r>
          </a:p>
          <a:p>
            <a:pPr marL="0" indent="0">
              <a:buNone/>
            </a:pPr>
            <a:endParaRPr lang="en-US" sz="800" dirty="0" smtClean="0">
              <a:latin typeface="Verdana" panose="020B0604030504040204" pitchFamily="34" charset="0"/>
              <a:ea typeface="Verdana" panose="020B0604030504040204" pitchFamily="34" charset="0"/>
              <a:cs typeface="Verdana" panose="020B0604030504040204" pitchFamily="34" charset="0"/>
            </a:endParaRPr>
          </a:p>
          <a:p>
            <a:r>
              <a:rPr lang="en-US" b="1" dirty="0" smtClean="0">
                <a:latin typeface="Verdana" panose="020B0604030504040204" pitchFamily="34" charset="0"/>
                <a:ea typeface="Verdana" panose="020B0604030504040204" pitchFamily="34" charset="0"/>
                <a:cs typeface="Verdana" panose="020B0604030504040204" pitchFamily="34" charset="0"/>
              </a:rPr>
              <a:t>Security patrollers/monitors</a:t>
            </a:r>
            <a:r>
              <a:rPr lang="en-US" dirty="0" smtClean="0">
                <a:latin typeface="Verdana" panose="020B0604030504040204" pitchFamily="34" charset="0"/>
                <a:ea typeface="Verdana" panose="020B0604030504040204" pitchFamily="34" charset="0"/>
                <a:cs typeface="Verdana" panose="020B0604030504040204" pitchFamily="34" charset="0"/>
              </a:rPr>
              <a:t> in the Electronic Detection Unit work evenings and weekends to patrol and monitor schools and other MCPS property. </a:t>
            </a: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4</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08112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477" y="365126"/>
            <a:ext cx="11420272" cy="850832"/>
          </a:xfrm>
        </p:spPr>
        <p:txBody>
          <a:bodyPr>
            <a:normAutofit/>
          </a:bodyPr>
          <a:lstStyle/>
          <a:p>
            <a:r>
              <a:rPr lang="en-US" sz="3200" b="1" u="sng" dirty="0" smtClean="0">
                <a:latin typeface="Verdana" panose="020B0604030504040204" pitchFamily="34" charset="0"/>
                <a:ea typeface="Verdana" panose="020B0604030504040204" pitchFamily="34" charset="0"/>
                <a:cs typeface="Verdana" panose="020B0604030504040204" pitchFamily="34" charset="0"/>
              </a:rPr>
              <a:t>School-based Security Staffing by the Numbers</a:t>
            </a:r>
            <a:endParaRPr lang="en-US" sz="3200" b="1" u="sng"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75440027"/>
              </p:ext>
            </p:extLst>
          </p:nvPr>
        </p:nvGraphicFramePr>
        <p:xfrm>
          <a:off x="1850687" y="1215958"/>
          <a:ext cx="8017329" cy="4771337"/>
        </p:xfrm>
        <a:graphic>
          <a:graphicData uri="http://schemas.openxmlformats.org/drawingml/2006/table">
            <a:tbl>
              <a:tblPr firstRow="1" bandRow="1">
                <a:tableStyleId>{5C22544A-7EE6-4342-B048-85BDC9FD1C3A}</a:tableStyleId>
              </a:tblPr>
              <a:tblGrid>
                <a:gridCol w="4506686">
                  <a:extLst>
                    <a:ext uri="{9D8B030D-6E8A-4147-A177-3AD203B41FA5}">
                      <a16:colId xmlns:a16="http://schemas.microsoft.com/office/drawing/2014/main" val="20000"/>
                    </a:ext>
                  </a:extLst>
                </a:gridCol>
                <a:gridCol w="3510643">
                  <a:extLst>
                    <a:ext uri="{9D8B030D-6E8A-4147-A177-3AD203B41FA5}">
                      <a16:colId xmlns:a16="http://schemas.microsoft.com/office/drawing/2014/main" val="20001"/>
                    </a:ext>
                  </a:extLst>
                </a:gridCol>
              </a:tblGrid>
              <a:tr h="749823">
                <a:tc>
                  <a:txBody>
                    <a:bodyPr/>
                    <a:lstStyle/>
                    <a:p>
                      <a:r>
                        <a:rPr lang="en-US" sz="2400" dirty="0" smtClean="0">
                          <a:latin typeface="Verdana" panose="020B0604030504040204" pitchFamily="34" charset="0"/>
                          <a:ea typeface="Verdana" panose="020B0604030504040204" pitchFamily="34" charset="0"/>
                          <a:cs typeface="Verdana" panose="020B0604030504040204" pitchFamily="34" charset="0"/>
                        </a:rPr>
                        <a:t>Security Role</a:t>
                      </a:r>
                      <a:endParaRPr lang="en-US" sz="24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p>
                      <a:pPr algn="ctr"/>
                      <a:r>
                        <a:rPr lang="en-US" sz="2400" dirty="0" smtClean="0">
                          <a:latin typeface="Verdana" panose="020B0604030504040204" pitchFamily="34" charset="0"/>
                          <a:ea typeface="Verdana" panose="020B0604030504040204" pitchFamily="34" charset="0"/>
                          <a:cs typeface="Verdana" panose="020B0604030504040204" pitchFamily="34" charset="0"/>
                        </a:rPr>
                        <a:t>Total #</a:t>
                      </a:r>
                      <a:endParaRPr lang="en-US" sz="2400" baseline="0" dirty="0" smtClean="0">
                        <a:latin typeface="Verdana" panose="020B0604030504040204" pitchFamily="34" charset="0"/>
                        <a:ea typeface="Verdana" panose="020B0604030504040204" pitchFamily="34" charset="0"/>
                        <a:cs typeface="Verdana" panose="020B0604030504040204" pitchFamily="34" charset="0"/>
                      </a:endParaRPr>
                    </a:p>
                    <a:p>
                      <a:pPr algn="ctr"/>
                      <a:r>
                        <a:rPr lang="en-US" sz="2400" baseline="0" dirty="0" smtClean="0">
                          <a:latin typeface="Verdana" panose="020B0604030504040204" pitchFamily="34" charset="0"/>
                          <a:ea typeface="Verdana" panose="020B0604030504040204" pitchFamily="34" charset="0"/>
                          <a:cs typeface="Verdana" panose="020B0604030504040204" pitchFamily="34" charset="0"/>
                        </a:rPr>
                        <a:t>of staff</a:t>
                      </a:r>
                      <a:endParaRPr lang="en-US" sz="2400" dirty="0">
                        <a:latin typeface="Verdana" panose="020B0604030504040204" pitchFamily="34" charset="0"/>
                        <a:ea typeface="Verdana" panose="020B0604030504040204" pitchFamily="34" charset="0"/>
                        <a:cs typeface="Verdana" panose="020B0604030504040204" pitchFamily="34" charset="0"/>
                      </a:endParaRPr>
                    </a:p>
                  </a:txBody>
                  <a:tcPr/>
                </a:tc>
                <a:extLst>
                  <a:ext uri="{0D108BD9-81ED-4DB2-BD59-A6C34878D82A}">
                    <a16:rowId xmlns:a16="http://schemas.microsoft.com/office/drawing/2014/main" val="10000"/>
                  </a:ext>
                </a:extLst>
              </a:tr>
              <a:tr h="1749585">
                <a:tc>
                  <a:txBody>
                    <a:bodyPr/>
                    <a:lstStyle/>
                    <a:p>
                      <a:r>
                        <a:rPr lang="en-US" sz="2400" b="1" dirty="0" smtClean="0">
                          <a:latin typeface="Verdana" panose="020B0604030504040204" pitchFamily="34" charset="0"/>
                          <a:ea typeface="Verdana" panose="020B0604030504040204" pitchFamily="34" charset="0"/>
                          <a:cs typeface="Verdana" panose="020B0604030504040204" pitchFamily="34" charset="0"/>
                        </a:rPr>
                        <a:t>Security</a:t>
                      </a:r>
                      <a:r>
                        <a:rPr lang="en-US" sz="2400" b="1" baseline="0" dirty="0" smtClean="0">
                          <a:latin typeface="Verdana" panose="020B0604030504040204" pitchFamily="34" charset="0"/>
                          <a:ea typeface="Verdana" panose="020B0604030504040204" pitchFamily="34" charset="0"/>
                          <a:cs typeface="Verdana" panose="020B0604030504040204" pitchFamily="34" charset="0"/>
                        </a:rPr>
                        <a:t> assistants</a:t>
                      </a:r>
                      <a:endParaRPr lang="en-US" sz="2400"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400" b="1" dirty="0" smtClean="0">
                          <a:latin typeface="Verdana" panose="020B0604030504040204" pitchFamily="34" charset="0"/>
                          <a:ea typeface="Verdana" panose="020B0604030504040204" pitchFamily="34" charset="0"/>
                          <a:cs typeface="Verdana" panose="020B0604030504040204" pitchFamily="34" charset="0"/>
                        </a:rPr>
                        <a:t>200</a:t>
                      </a:r>
                    </a:p>
                    <a:p>
                      <a:pPr algn="ctr"/>
                      <a:r>
                        <a:rPr lang="en-US" sz="2100" b="1" dirty="0" smtClean="0">
                          <a:latin typeface="Verdana" panose="020B0604030504040204" pitchFamily="34" charset="0"/>
                          <a:ea typeface="Verdana" panose="020B0604030504040204" pitchFamily="34" charset="0"/>
                          <a:cs typeface="Verdana" panose="020B0604030504040204" pitchFamily="34" charset="0"/>
                        </a:rPr>
                        <a:t>High school =</a:t>
                      </a:r>
                      <a:r>
                        <a:rPr lang="en-US" sz="2100" b="1" baseline="0" dirty="0" smtClean="0">
                          <a:latin typeface="Verdana" panose="020B0604030504040204" pitchFamily="34" charset="0"/>
                          <a:ea typeface="Verdana" panose="020B0604030504040204" pitchFamily="34" charset="0"/>
                          <a:cs typeface="Verdana" panose="020B0604030504040204" pitchFamily="34" charset="0"/>
                        </a:rPr>
                        <a:t> 123</a:t>
                      </a:r>
                    </a:p>
                    <a:p>
                      <a:pPr algn="ctr"/>
                      <a:r>
                        <a:rPr lang="en-US" sz="2100" b="1" baseline="0" dirty="0" smtClean="0">
                          <a:latin typeface="Verdana" panose="020B0604030504040204" pitchFamily="34" charset="0"/>
                          <a:ea typeface="Verdana" panose="020B0604030504040204" pitchFamily="34" charset="0"/>
                          <a:cs typeface="Verdana" panose="020B0604030504040204" pitchFamily="34" charset="0"/>
                        </a:rPr>
                        <a:t>Middle school = 77</a:t>
                      </a:r>
                      <a:endParaRPr lang="en-US" sz="2100" b="1" dirty="0">
                        <a:latin typeface="Verdana" panose="020B0604030504040204" pitchFamily="34" charset="0"/>
                        <a:ea typeface="Verdana" panose="020B0604030504040204" pitchFamily="34" charset="0"/>
                        <a:cs typeface="Verdana" panose="020B0604030504040204" pitchFamily="34" charset="0"/>
                      </a:endParaRPr>
                    </a:p>
                  </a:txBody>
                  <a:tcPr anchor="ctr"/>
                </a:tc>
                <a:extLst>
                  <a:ext uri="{0D108BD9-81ED-4DB2-BD59-A6C34878D82A}">
                    <a16:rowId xmlns:a16="http://schemas.microsoft.com/office/drawing/2014/main" val="10001"/>
                  </a:ext>
                </a:extLst>
              </a:tr>
              <a:tr h="687916">
                <a:tc>
                  <a:txBody>
                    <a:bodyPr/>
                    <a:lstStyle/>
                    <a:p>
                      <a:r>
                        <a:rPr lang="en-US" sz="2400" b="1" dirty="0" smtClean="0">
                          <a:latin typeface="Verdana" panose="020B0604030504040204" pitchFamily="34" charset="0"/>
                          <a:ea typeface="Verdana" panose="020B0604030504040204" pitchFamily="34" charset="0"/>
                          <a:cs typeface="Verdana" panose="020B0604030504040204" pitchFamily="34" charset="0"/>
                        </a:rPr>
                        <a:t>Security</a:t>
                      </a:r>
                      <a:r>
                        <a:rPr lang="en-US" sz="2400" b="1" baseline="0" dirty="0" smtClean="0">
                          <a:latin typeface="Verdana" panose="020B0604030504040204" pitchFamily="34" charset="0"/>
                          <a:ea typeface="Verdana" panose="020B0604030504040204" pitchFamily="34" charset="0"/>
                          <a:cs typeface="Verdana" panose="020B0604030504040204" pitchFamily="34" charset="0"/>
                        </a:rPr>
                        <a:t> team leaders</a:t>
                      </a:r>
                      <a:endParaRPr lang="en-US" sz="2400"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400" b="1" dirty="0" smtClean="0">
                          <a:latin typeface="Verdana" panose="020B0604030504040204" pitchFamily="34" charset="0"/>
                          <a:ea typeface="Verdana" panose="020B0604030504040204" pitchFamily="34" charset="0"/>
                          <a:cs typeface="Verdana" panose="020B0604030504040204" pitchFamily="34" charset="0"/>
                        </a:rPr>
                        <a:t>26</a:t>
                      </a:r>
                      <a:endParaRPr lang="en-US" sz="2400" b="1" dirty="0">
                        <a:latin typeface="Verdana" panose="020B0604030504040204" pitchFamily="34" charset="0"/>
                        <a:ea typeface="Verdana" panose="020B0604030504040204" pitchFamily="34" charset="0"/>
                        <a:cs typeface="Verdana" panose="020B0604030504040204" pitchFamily="34" charset="0"/>
                      </a:endParaRPr>
                    </a:p>
                  </a:txBody>
                  <a:tcPr anchor="ctr"/>
                </a:tc>
                <a:extLst>
                  <a:ext uri="{0D108BD9-81ED-4DB2-BD59-A6C34878D82A}">
                    <a16:rowId xmlns:a16="http://schemas.microsoft.com/office/drawing/2014/main" val="10002"/>
                  </a:ext>
                </a:extLst>
              </a:tr>
              <a:tr h="687916">
                <a:tc>
                  <a:txBody>
                    <a:bodyPr/>
                    <a:lstStyle/>
                    <a:p>
                      <a:r>
                        <a:rPr lang="en-US" sz="2400" b="1" dirty="0" smtClean="0">
                          <a:latin typeface="Verdana" panose="020B0604030504040204" pitchFamily="34" charset="0"/>
                          <a:ea typeface="Verdana" panose="020B0604030504040204" pitchFamily="34" charset="0"/>
                          <a:cs typeface="Verdana" panose="020B0604030504040204" pitchFamily="34" charset="0"/>
                        </a:rPr>
                        <a:t>Cluster security coordinators</a:t>
                      </a:r>
                      <a:endParaRPr lang="en-US" sz="2400"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400" b="1" dirty="0" smtClean="0">
                          <a:latin typeface="Verdana" panose="020B0604030504040204" pitchFamily="34" charset="0"/>
                          <a:ea typeface="Verdana" panose="020B0604030504040204" pitchFamily="34" charset="0"/>
                          <a:cs typeface="Verdana" panose="020B0604030504040204" pitchFamily="34" charset="0"/>
                        </a:rPr>
                        <a:t>6</a:t>
                      </a:r>
                      <a:endParaRPr lang="en-US" sz="2400" b="1" dirty="0">
                        <a:latin typeface="Verdana" panose="020B0604030504040204" pitchFamily="34" charset="0"/>
                        <a:ea typeface="Verdana" panose="020B0604030504040204" pitchFamily="34" charset="0"/>
                        <a:cs typeface="Verdana" panose="020B0604030504040204" pitchFamily="34" charset="0"/>
                      </a:endParaRPr>
                    </a:p>
                  </a:txBody>
                  <a:tcPr anchor="ctr"/>
                </a:tc>
                <a:extLst>
                  <a:ext uri="{0D108BD9-81ED-4DB2-BD59-A6C34878D82A}">
                    <a16:rowId xmlns:a16="http://schemas.microsoft.com/office/drawing/2014/main" val="10003"/>
                  </a:ext>
                </a:extLst>
              </a:tr>
              <a:tr h="687916">
                <a:tc>
                  <a:txBody>
                    <a:bodyPr/>
                    <a:lstStyle/>
                    <a:p>
                      <a:r>
                        <a:rPr lang="en-US" sz="2400" b="1" dirty="0" smtClean="0">
                          <a:latin typeface="Verdana" panose="020B0604030504040204" pitchFamily="34" charset="0"/>
                          <a:ea typeface="Verdana" panose="020B0604030504040204" pitchFamily="34" charset="0"/>
                          <a:cs typeface="Verdana" panose="020B0604030504040204" pitchFamily="34" charset="0"/>
                        </a:rPr>
                        <a:t>Electronic</a:t>
                      </a:r>
                      <a:r>
                        <a:rPr lang="en-US" sz="2400" b="1" baseline="0" dirty="0" smtClean="0">
                          <a:latin typeface="Verdana" panose="020B0604030504040204" pitchFamily="34" charset="0"/>
                          <a:ea typeface="Verdana" panose="020B0604030504040204" pitchFamily="34" charset="0"/>
                          <a:cs typeface="Verdana" panose="020B0604030504040204" pitchFamily="34" charset="0"/>
                        </a:rPr>
                        <a:t> detection staff</a:t>
                      </a:r>
                      <a:endParaRPr lang="en-US" sz="2400" b="1"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p>
                      <a:pPr algn="ctr"/>
                      <a:r>
                        <a:rPr lang="en-US" sz="2400" b="1" dirty="0" smtClean="0">
                          <a:latin typeface="Verdana" panose="020B0604030504040204" pitchFamily="34" charset="0"/>
                          <a:ea typeface="Verdana" panose="020B0604030504040204" pitchFamily="34" charset="0"/>
                          <a:cs typeface="Verdana" panose="020B0604030504040204" pitchFamily="34" charset="0"/>
                        </a:rPr>
                        <a:t>7</a:t>
                      </a:r>
                      <a:endParaRPr lang="en-US" sz="2400" b="1" dirty="0">
                        <a:latin typeface="Verdana" panose="020B0604030504040204" pitchFamily="34" charset="0"/>
                        <a:ea typeface="Verdana" panose="020B0604030504040204" pitchFamily="34" charset="0"/>
                        <a:cs typeface="Verdana" panose="020B0604030504040204" pitchFamily="34" charset="0"/>
                      </a:endParaRPr>
                    </a:p>
                  </a:txBody>
                  <a:tcPr anchor="ct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D9A482A0-28C5-423C-B2A9-72A146165963}" type="slidenum">
              <a:rPr lang="en-US" smtClean="0">
                <a:solidFill>
                  <a:schemeClr val="bg1"/>
                </a:solidFill>
              </a:rPr>
              <a:t>5</a:t>
            </a:fld>
            <a:endParaRPr lang="en-US" dirty="0">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42865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70288"/>
          </a:xfrm>
        </p:spPr>
        <p:txBody>
          <a:bodyPr>
            <a:normAutofit/>
          </a:bodyPr>
          <a:lstStyle/>
          <a:p>
            <a:r>
              <a:rPr lang="en-US" sz="4000" b="1" u="sng" dirty="0" smtClean="0">
                <a:latin typeface="Verdana" panose="020B0604030504040204" pitchFamily="34" charset="0"/>
                <a:ea typeface="Verdana" panose="020B0604030504040204" pitchFamily="34" charset="0"/>
                <a:cs typeface="Verdana" panose="020B0604030504040204" pitchFamily="34" charset="0"/>
              </a:rPr>
              <a:t>Securing Schools with Technology</a:t>
            </a:r>
            <a:endParaRPr lang="en-US" sz="4000"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436518"/>
            <a:ext cx="10515600" cy="4351338"/>
          </a:xfrm>
        </p:spPr>
        <p:txBody>
          <a:bodyPr>
            <a:normAutofit/>
          </a:bodyPr>
          <a:lstStyle/>
          <a:p>
            <a:r>
              <a:rPr lang="en-US" b="1" dirty="0" smtClean="0">
                <a:latin typeface="Verdana" panose="020B0604030504040204" pitchFamily="34" charset="0"/>
                <a:ea typeface="Verdana" panose="020B0604030504040204" pitchFamily="34" charset="0"/>
                <a:cs typeface="Verdana" panose="020B0604030504040204" pitchFamily="34" charset="0"/>
              </a:rPr>
              <a:t>Access control systems (ACS) </a:t>
            </a:r>
            <a:r>
              <a:rPr lang="en-US" dirty="0" smtClean="0">
                <a:latin typeface="Verdana" panose="020B0604030504040204" pitchFamily="34" charset="0"/>
                <a:ea typeface="Verdana" panose="020B0604030504040204" pitchFamily="34" charset="0"/>
                <a:cs typeface="Verdana" panose="020B0604030504040204" pitchFamily="34" charset="0"/>
              </a:rPr>
              <a:t>are utilized by all elementary, middle, and high schools, which include a camera at entrances. These cameras allow individuals monitoring inside the school to view the visitor before allowing access to the school.</a:t>
            </a:r>
          </a:p>
          <a:p>
            <a:pPr marL="0" indent="0">
              <a:buNone/>
            </a:pPr>
            <a:endParaRPr lang="en-US" sz="800" dirty="0" smtClean="0">
              <a:latin typeface="Verdana" panose="020B0604030504040204" pitchFamily="34" charset="0"/>
              <a:ea typeface="Verdana" panose="020B0604030504040204" pitchFamily="34" charset="0"/>
              <a:cs typeface="Verdana" panose="020B0604030504040204" pitchFamily="34" charset="0"/>
            </a:endParaRPr>
          </a:p>
          <a:p>
            <a:r>
              <a:rPr lang="en-US" b="1" dirty="0" smtClean="0">
                <a:latin typeface="Verdana" panose="020B0604030504040204" pitchFamily="34" charset="0"/>
                <a:ea typeface="Verdana" panose="020B0604030504040204" pitchFamily="34" charset="0"/>
                <a:cs typeface="Verdana" panose="020B0604030504040204" pitchFamily="34" charset="0"/>
              </a:rPr>
              <a:t>Visitor management systems (VMS)</a:t>
            </a:r>
            <a:r>
              <a:rPr lang="en-US" dirty="0">
                <a:latin typeface="Verdana" panose="020B0604030504040204" pitchFamily="34" charset="0"/>
                <a:ea typeface="Verdana" panose="020B0604030504040204" pitchFamily="34" charset="0"/>
                <a:cs typeface="Verdana" panose="020B0604030504040204" pitchFamily="34" charset="0"/>
              </a:rPr>
              <a:t> also </a:t>
            </a:r>
            <a:r>
              <a:rPr lang="en-US" dirty="0" smtClean="0">
                <a:latin typeface="Verdana" panose="020B0604030504040204" pitchFamily="34" charset="0"/>
                <a:ea typeface="Verdana" panose="020B0604030504040204" pitchFamily="34" charset="0"/>
                <a:cs typeface="Verdana" panose="020B0604030504040204" pitchFamily="34" charset="0"/>
              </a:rPr>
              <a:t>are used by schools that require all visitors to sign-in with drivers license information which enables the system to automatically cross-reference the visitor’s name with the Maryland Sex Offenders Registry.</a:t>
            </a:r>
            <a:endParaRPr lang="en-US" b="1"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6</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4068711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1649"/>
          </a:xfrm>
        </p:spPr>
        <p:txBody>
          <a:bodyPr>
            <a:normAutofit/>
          </a:bodyPr>
          <a:lstStyle/>
          <a:p>
            <a:r>
              <a:rPr lang="en-US" sz="4000" b="1" u="sng" dirty="0" smtClean="0">
                <a:latin typeface="Verdana" panose="020B0604030504040204" pitchFamily="34" charset="0"/>
                <a:ea typeface="Verdana" panose="020B0604030504040204" pitchFamily="34" charset="0"/>
                <a:cs typeface="Verdana" panose="020B0604030504040204" pitchFamily="34" charset="0"/>
              </a:rPr>
              <a:t>Securing Schools with Technology</a:t>
            </a:r>
            <a:endParaRPr lang="en-US" sz="4000"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494885"/>
            <a:ext cx="10515600" cy="4351338"/>
          </a:xfrm>
        </p:spPr>
        <p:txBody>
          <a:bodyPr>
            <a:normAutofit/>
          </a:bodyPr>
          <a:lstStyle/>
          <a:p>
            <a:r>
              <a:rPr lang="en-US" b="1" dirty="0" smtClean="0">
                <a:latin typeface="Verdana" panose="020B0604030504040204" pitchFamily="34" charset="0"/>
                <a:ea typeface="Verdana" panose="020B0604030504040204" pitchFamily="34" charset="0"/>
                <a:cs typeface="Verdana" panose="020B0604030504040204" pitchFamily="34" charset="0"/>
              </a:rPr>
              <a:t>Over 5,500 cameras </a:t>
            </a:r>
            <a:r>
              <a:rPr lang="en-US" dirty="0" smtClean="0">
                <a:latin typeface="Verdana" panose="020B0604030504040204" pitchFamily="34" charset="0"/>
                <a:ea typeface="Verdana" panose="020B0604030504040204" pitchFamily="34" charset="0"/>
                <a:cs typeface="Verdana" panose="020B0604030504040204" pitchFamily="34" charset="0"/>
              </a:rPr>
              <a:t>provide interior and exterior digital surveillance for all secondary schools.</a:t>
            </a:r>
          </a:p>
          <a:p>
            <a:pPr lvl="1"/>
            <a:r>
              <a:rPr lang="en-US" dirty="0" smtClean="0">
                <a:latin typeface="Verdana" panose="020B0604030504040204" pitchFamily="34" charset="0"/>
                <a:ea typeface="Verdana" panose="020B0604030504040204" pitchFamily="34" charset="0"/>
                <a:cs typeface="Verdana" panose="020B0604030504040204" pitchFamily="34" charset="0"/>
              </a:rPr>
              <a:t>On average, high schools have more than 100 cameras and middle schools average 70 to 80 cameras per school.</a:t>
            </a:r>
          </a:p>
          <a:p>
            <a:pPr marL="457200" lvl="1" indent="0">
              <a:buNone/>
            </a:pPr>
            <a:endParaRPr lang="en-US" dirty="0" smtClean="0">
              <a:latin typeface="Verdana" panose="020B0604030504040204" pitchFamily="34" charset="0"/>
              <a:ea typeface="Verdana" panose="020B0604030504040204" pitchFamily="34" charset="0"/>
              <a:cs typeface="Verdana" panose="020B0604030504040204" pitchFamily="34" charset="0"/>
            </a:endParaRPr>
          </a:p>
          <a:p>
            <a:r>
              <a:rPr lang="en-US" b="1" dirty="0" smtClean="0">
                <a:latin typeface="Verdana" panose="020B0604030504040204" pitchFamily="34" charset="0"/>
                <a:ea typeface="Verdana" panose="020B0604030504040204" pitchFamily="34" charset="0"/>
                <a:cs typeface="Verdana" panose="020B0604030504040204" pitchFamily="34" charset="0"/>
              </a:rPr>
              <a:t>Over 800 school buses </a:t>
            </a:r>
            <a:r>
              <a:rPr lang="en-US" dirty="0" smtClean="0">
                <a:latin typeface="Verdana" panose="020B0604030504040204" pitchFamily="34" charset="0"/>
                <a:ea typeface="Verdana" panose="020B0604030504040204" pitchFamily="34" charset="0"/>
                <a:cs typeface="Verdana" panose="020B0604030504040204" pitchFamily="34" charset="0"/>
              </a:rPr>
              <a:t>are equipped with interior cameras to monitor student activities.</a:t>
            </a:r>
          </a:p>
          <a:p>
            <a:pPr marL="0" indent="0">
              <a:buNone/>
            </a:pPr>
            <a:endParaRPr lang="en-US" dirty="0" smtClean="0">
              <a:latin typeface="Verdana" panose="020B0604030504040204" pitchFamily="34" charset="0"/>
              <a:ea typeface="Verdana" panose="020B0604030504040204" pitchFamily="34" charset="0"/>
              <a:cs typeface="Verdana" panose="020B0604030504040204" pitchFamily="34" charset="0"/>
            </a:endParaRP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7</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364812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834" y="365126"/>
            <a:ext cx="11498094" cy="802194"/>
          </a:xfrm>
        </p:spPr>
        <p:txBody>
          <a:bodyPr>
            <a:normAutofit/>
          </a:bodyPr>
          <a:lstStyle/>
          <a:p>
            <a:r>
              <a:rPr lang="en-US" sz="3000" b="1" u="sng" dirty="0" smtClean="0">
                <a:latin typeface="Verdana" panose="020B0604030504040204" pitchFamily="34" charset="0"/>
                <a:ea typeface="Verdana" panose="020B0604030504040204" pitchFamily="34" charset="0"/>
                <a:cs typeface="Verdana" panose="020B0604030504040204" pitchFamily="34" charset="0"/>
              </a:rPr>
              <a:t>Providing a Safe and Secure Learning Environment</a:t>
            </a:r>
            <a:endParaRPr lang="en-US" sz="3000"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90081" y="1290604"/>
            <a:ext cx="10515600" cy="4351338"/>
          </a:xfrm>
        </p:spPr>
        <p:txBody>
          <a:bodyPr>
            <a:normAutofit fontScale="92500"/>
          </a:bodyPr>
          <a:lstStyle/>
          <a:p>
            <a:r>
              <a:rPr lang="en-US" dirty="0" smtClean="0">
                <a:latin typeface="Verdana" panose="020B0604030504040204" pitchFamily="34" charset="0"/>
                <a:ea typeface="Verdana" panose="020B0604030504040204" pitchFamily="34" charset="0"/>
                <a:cs typeface="Verdana" panose="020B0604030504040204" pitchFamily="34" charset="0"/>
              </a:rPr>
              <a:t>Each MCPS school is required to provide a safe and secure learning environment. </a:t>
            </a:r>
            <a:r>
              <a:rPr lang="en-US" dirty="0">
                <a:latin typeface="Verdana" panose="020B0604030504040204" pitchFamily="34" charset="0"/>
                <a:ea typeface="Verdana" panose="020B0604030504040204" pitchFamily="34" charset="0"/>
                <a:cs typeface="Verdana" panose="020B0604030504040204" pitchFamily="34" charset="0"/>
              </a:rPr>
              <a:t>M</a:t>
            </a:r>
            <a:r>
              <a:rPr lang="en-US" dirty="0" smtClean="0">
                <a:latin typeface="Verdana" panose="020B0604030504040204" pitchFamily="34" charset="0"/>
                <a:ea typeface="Verdana" panose="020B0604030504040204" pitchFamily="34" charset="0"/>
                <a:cs typeface="Verdana" panose="020B0604030504040204" pitchFamily="34" charset="0"/>
              </a:rPr>
              <a:t>easures that schools have adopted to promote secure facilities and increase awareness of security-related topics include:</a:t>
            </a:r>
          </a:p>
          <a:p>
            <a:pPr marL="0" indent="0">
              <a:buNone/>
            </a:pPr>
            <a:endParaRPr lang="en-US" dirty="0" smtClean="0">
              <a:latin typeface="Verdana" panose="020B0604030504040204" pitchFamily="34" charset="0"/>
              <a:ea typeface="Verdana" panose="020B0604030504040204" pitchFamily="34" charset="0"/>
              <a:cs typeface="Verdana" panose="020B0604030504040204" pitchFamily="34" charset="0"/>
            </a:endParaRPr>
          </a:p>
          <a:p>
            <a:pPr lvl="1"/>
            <a:r>
              <a:rPr lang="en-US" b="1" dirty="0" smtClean="0">
                <a:latin typeface="Verdana" panose="020B0604030504040204" pitchFamily="34" charset="0"/>
                <a:ea typeface="Verdana" panose="020B0604030504040204" pitchFamily="34" charset="0"/>
                <a:cs typeface="Verdana" panose="020B0604030504040204" pitchFamily="34" charset="0"/>
              </a:rPr>
              <a:t>Security staff deployment</a:t>
            </a:r>
          </a:p>
          <a:p>
            <a:pPr lvl="1"/>
            <a:r>
              <a:rPr lang="en-US" b="1" dirty="0" smtClean="0">
                <a:latin typeface="Verdana" panose="020B0604030504040204" pitchFamily="34" charset="0"/>
                <a:ea typeface="Verdana" panose="020B0604030504040204" pitchFamily="34" charset="0"/>
                <a:cs typeface="Verdana" panose="020B0604030504040204" pitchFamily="34" charset="0"/>
              </a:rPr>
              <a:t>Mandatory emergency preparedness training for all staff</a:t>
            </a:r>
          </a:p>
          <a:p>
            <a:pPr lvl="1"/>
            <a:r>
              <a:rPr lang="en-US" b="1" dirty="0" smtClean="0">
                <a:latin typeface="Verdana" panose="020B0604030504040204" pitchFamily="34" charset="0"/>
                <a:ea typeface="Verdana" panose="020B0604030504040204" pitchFamily="34" charset="0"/>
                <a:cs typeface="Verdana" panose="020B0604030504040204" pitchFamily="34" charset="0"/>
              </a:rPr>
              <a:t>Emergency drills</a:t>
            </a:r>
          </a:p>
          <a:p>
            <a:pPr lvl="1"/>
            <a:r>
              <a:rPr lang="en-US" b="1" dirty="0" smtClean="0">
                <a:latin typeface="Verdana" panose="020B0604030504040204" pitchFamily="34" charset="0"/>
                <a:ea typeface="Verdana" panose="020B0604030504040204" pitchFamily="34" charset="0"/>
                <a:cs typeface="Verdana" panose="020B0604030504040204" pitchFamily="34" charset="0"/>
              </a:rPr>
              <a:t>Working with outside agencies</a:t>
            </a:r>
          </a:p>
          <a:p>
            <a:pPr lvl="1"/>
            <a:r>
              <a:rPr lang="en-US" b="1" dirty="0" smtClean="0">
                <a:latin typeface="Verdana" panose="020B0604030504040204" pitchFamily="34" charset="0"/>
                <a:ea typeface="Verdana" panose="020B0604030504040204" pitchFamily="34" charset="0"/>
                <a:cs typeface="Verdana" panose="020B0604030504040204" pitchFamily="34" charset="0"/>
              </a:rPr>
              <a:t>Curriculum instruction </a:t>
            </a:r>
          </a:p>
          <a:p>
            <a:pPr lvl="1"/>
            <a:r>
              <a:rPr lang="en-US" b="1" dirty="0" smtClean="0">
                <a:latin typeface="Verdana" panose="020B0604030504040204" pitchFamily="34" charset="0"/>
                <a:ea typeface="Verdana" panose="020B0604030504040204" pitchFamily="34" charset="0"/>
                <a:cs typeface="Verdana" panose="020B0604030504040204" pitchFamily="34" charset="0"/>
              </a:rPr>
              <a:t>Student and family support through student services</a:t>
            </a:r>
          </a:p>
        </p:txBody>
      </p:sp>
      <p:sp>
        <p:nvSpPr>
          <p:cNvPr id="4" name="Slide Number Placeholder 3"/>
          <p:cNvSpPr>
            <a:spLocks noGrp="1"/>
          </p:cNvSpPr>
          <p:nvPr>
            <p:ph type="sldNum" sz="quarter" idx="12"/>
          </p:nvPr>
        </p:nvSpPr>
        <p:spPr/>
        <p:txBody>
          <a:bodyPr/>
          <a:lstStyle/>
          <a:p>
            <a:fld id="{D9A482A0-28C5-423C-B2A9-72A146165963}" type="slidenum">
              <a:rPr lang="en-US" smtClean="0">
                <a:solidFill>
                  <a:schemeClr val="bg1"/>
                </a:solidFill>
              </a:rPr>
              <a:t>8</a:t>
            </a:fld>
            <a:endParaRPr lang="en-US">
              <a:solidFill>
                <a:schemeClr val="bg1"/>
              </a:solidFill>
            </a:endParaRP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589038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3011"/>
          </a:xfrm>
        </p:spPr>
        <p:txBody>
          <a:bodyPr>
            <a:normAutofit/>
          </a:bodyPr>
          <a:lstStyle/>
          <a:p>
            <a:r>
              <a:rPr lang="en-US" sz="4000" b="1" u="sng" dirty="0" smtClean="0">
                <a:latin typeface="Verdana" panose="020B0604030504040204" pitchFamily="34" charset="0"/>
                <a:ea typeface="Verdana" panose="020B0604030504040204" pitchFamily="34" charset="0"/>
                <a:cs typeface="Verdana" panose="020B0604030504040204" pitchFamily="34" charset="0"/>
              </a:rPr>
              <a:t>Security staff deployment</a:t>
            </a:r>
            <a:endParaRPr lang="en-US" sz="4000" b="1" u="sng" dirty="0">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838200" y="1234911"/>
            <a:ext cx="10515600" cy="1955799"/>
          </a:xfrm>
        </p:spPr>
        <p:txBody>
          <a:bodyPr>
            <a:normAutofit fontScale="92500" lnSpcReduction="20000"/>
          </a:bodyPr>
          <a:lstStyle/>
          <a:p>
            <a:r>
              <a:rPr lang="en-US" dirty="0" smtClean="0">
                <a:latin typeface="Verdana" panose="020B0604030504040204" pitchFamily="34" charset="0"/>
                <a:ea typeface="Verdana" panose="020B0604030504040204" pitchFamily="34" charset="0"/>
                <a:cs typeface="Verdana" panose="020B0604030504040204" pitchFamily="34" charset="0"/>
              </a:rPr>
              <a:t>Each MCPS high school is assigned a security team leader and 4 to 8 security assistants depending on the facility size, student enrollment, and program needs.</a:t>
            </a:r>
          </a:p>
          <a:p>
            <a:r>
              <a:rPr lang="en-US" dirty="0" smtClean="0">
                <a:latin typeface="Verdana" panose="020B0604030504040204" pitchFamily="34" charset="0"/>
                <a:ea typeface="Verdana" panose="020B0604030504040204" pitchFamily="34" charset="0"/>
                <a:cs typeface="Verdana" panose="020B0604030504040204" pitchFamily="34" charset="0"/>
              </a:rPr>
              <a:t>Elementary schools receive additional support from cluster security teams, central office staff through the cluster coordinators, and from the SRO as needed.</a:t>
            </a:r>
          </a:p>
        </p:txBody>
      </p:sp>
      <p:sp>
        <p:nvSpPr>
          <p:cNvPr id="4" name="Title 1"/>
          <p:cNvSpPr txBox="1">
            <a:spLocks/>
          </p:cNvSpPr>
          <p:nvPr/>
        </p:nvSpPr>
        <p:spPr>
          <a:xfrm>
            <a:off x="838199" y="3112388"/>
            <a:ext cx="11353801" cy="1099689"/>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u="sng" dirty="0" smtClean="0">
                <a:latin typeface="Verdana" panose="020B0604030504040204" pitchFamily="34" charset="0"/>
                <a:ea typeface="Verdana" panose="020B0604030504040204" pitchFamily="34" charset="0"/>
                <a:cs typeface="Verdana" panose="020B0604030504040204" pitchFamily="34" charset="0"/>
              </a:rPr>
              <a:t>Mandatory emergency preparedness training for all staff</a:t>
            </a:r>
            <a:endParaRPr lang="en-US" sz="4000" b="1" u="sng" dirty="0">
              <a:latin typeface="Verdana" panose="020B0604030504040204" pitchFamily="34" charset="0"/>
              <a:ea typeface="Verdana" panose="020B0604030504040204" pitchFamily="34" charset="0"/>
              <a:cs typeface="Verdana" panose="020B0604030504040204" pitchFamily="34" charset="0"/>
            </a:endParaRPr>
          </a:p>
        </p:txBody>
      </p:sp>
      <p:sp>
        <p:nvSpPr>
          <p:cNvPr id="6" name="Content Placeholder 2"/>
          <p:cNvSpPr txBox="1">
            <a:spLocks/>
          </p:cNvSpPr>
          <p:nvPr/>
        </p:nvSpPr>
        <p:spPr>
          <a:xfrm>
            <a:off x="838200" y="4230530"/>
            <a:ext cx="10515600" cy="19557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600" dirty="0">
                <a:latin typeface="Verdana" panose="020B0604030504040204" pitchFamily="34" charset="0"/>
                <a:ea typeface="Verdana" panose="020B0604030504040204" pitchFamily="34" charset="0"/>
                <a:cs typeface="Verdana" panose="020B0604030504040204" pitchFamily="34" charset="0"/>
              </a:rPr>
              <a:t>School staff are trained annually on how to respond to emergencies that may occur on school grounds. School security staff receive additional training about drugs, crisis intervention, gangs, search and seizure, student mental health, and cultural proficiency.</a:t>
            </a:r>
            <a:endParaRPr lang="en-US" sz="26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Slide Number Placeholder 4"/>
          <p:cNvSpPr>
            <a:spLocks noGrp="1"/>
          </p:cNvSpPr>
          <p:nvPr>
            <p:ph type="sldNum" sz="quarter" idx="12"/>
          </p:nvPr>
        </p:nvSpPr>
        <p:spPr/>
        <p:txBody>
          <a:bodyPr/>
          <a:lstStyle/>
          <a:p>
            <a:fld id="{D9A482A0-28C5-423C-B2A9-72A146165963}" type="slidenum">
              <a:rPr lang="en-US" smtClean="0">
                <a:solidFill>
                  <a:schemeClr val="bg1"/>
                </a:solidFill>
              </a:rPr>
              <a:t>9</a:t>
            </a:fld>
            <a:endParaRPr lang="en-US">
              <a:solidFill>
                <a:schemeClr val="bg1"/>
              </a:solidFill>
            </a:endParaRPr>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58003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ctionRequired xmlns="18044508-f2c6-4d59-bffe-f862000db07b">Add school-specific information to the PowerPoint presentation (slides 2, 14, and 15); present the MCPS School Safety and Security Presentation PowerPoint to your school's PTA as soon as practical.</ActionRequired>
    <PublishingContactEmail xmlns="http://schemas.microsoft.com/sharepoint/v3" xsi:nil="true"/>
    <TaskDueDate xmlns="http://schemas.microsoft.com/sharepoint/v3/fields" xsi:nil="true"/>
    <Memo_x0020_Type xmlns="18044508-f2c6-4d59-bffe-f862000db07b">Action Required</Memo_x0020_Type>
    <MCPSAttachments xmlns="18044508-f2c6-4d59-bffe-f862000db07b">&lt;div title="_schemaversion" id="_3"&gt;
  &lt;div title="_view"&gt;
    &lt;span title="_columns"&gt;1&lt;/span&gt;
    &lt;span title="_linkstyle"&gt;&lt;/span&gt;
    &lt;span title="_groupstyle"&gt;&lt;/span&gt;
  &lt;/div&gt;
&lt;/div&gt;</MCPSAttachments>
    <SummaryLinks xmlns="http://schemas.microsoft.com/sharepoint/v3">&lt;div title="_schemaversion" id="_3"&gt;
  &lt;div title="_view"&gt;
    &lt;span title="_columns"&gt;1&lt;/span&gt;
    &lt;span title="_linkstyle"&gt;&lt;/span&gt;
    &lt;span title="_groupstyle"&gt;&lt;/span&gt;
  &lt;/div&gt;
&lt;/div&gt;</SummaryLinks>
    <From1 xmlns="18044508-f2c6-4d59-bffe-f862000db07b">Dr. Kimberly A. Statham, Deputy Superintendent of School Support and Improvement, and Dr. Andrew M. Zuckerman, Chief Operating Officer</From1>
    <MCPSContact xmlns="5f19fdb2-aa50-42e9-9ce9-dfe4c56aece3">Contact your director of school support and improvement in the Office of School Support and Improvement.</MCPSContact>
    <Audience1 xmlns="18044508-f2c6-4d59-bffe-f862000db07b">
      <Value>Elementary School</Value>
      <Value>Middle School</Value>
      <Value>High School</Value>
      <Value>Special School</Value>
    </Audience1>
    <Summary xmlns="18044508-f2c6-4d59-bffe-f862000db07b">MCPS School Safety and Security Presentation PowerPoint for your use with your school's PTA.</Summary>
    <MCPS_x0020_Office xmlns="18044508-f2c6-4d59-bffe-f862000db07b">
      <Value>Deputy Superintendent of School Support and Improvement</Value>
      <Value>Chief Operating Officer</Value>
    </MCPS_x0020_Office>
    <PublishingContact xmlns="http://schemas.microsoft.com/sharepoint/v3">
      <UserInfo>
        <DisplayName/>
        <AccountId xsi:nil="true"/>
        <AccountType/>
      </UserInfo>
    </PublishingContact>
  </documentManagement>
</p:properties>
</file>

<file path=customXml/item2.xml><?xml version="1.0" encoding="utf-8"?>
<ct:contentTypeSchema xmlns:ct="http://schemas.microsoft.com/office/2006/metadata/contentType" xmlns:ma="http://schemas.microsoft.com/office/2006/metadata/properties/metaAttributes" ct:_="" ma:_="" ma:contentTypeName="Principal Memo" ma:contentTypeID="0x010100F7B331E775D7A743A310BECA165794BC00B3385B835F51C9469EC857A5735500CA" ma:contentTypeVersion="22" ma:contentTypeDescription="Content type for Principal Memo" ma:contentTypeScope="" ma:versionID="070a55500752b92fc154653cd5126371">
  <xsd:schema xmlns:xsd="http://www.w3.org/2001/XMLSchema" xmlns:xs="http://www.w3.org/2001/XMLSchema" xmlns:p="http://schemas.microsoft.com/office/2006/metadata/properties" xmlns:ns1="http://schemas.microsoft.com/sharepoint/v3" xmlns:ns2="18044508-f2c6-4d59-bffe-f862000db07b" xmlns:ns3="http://schemas.microsoft.com/sharepoint/v3/fields" xmlns:ns5="5f19fdb2-aa50-42e9-9ce9-dfe4c56aece3" targetNamespace="http://schemas.microsoft.com/office/2006/metadata/properties" ma:root="true" ma:fieldsID="5f2df5e0d656c9fe56bddfda7353c82c" ns1:_="" ns2:_="" ns3:_="" ns5:_="">
    <xsd:import namespace="http://schemas.microsoft.com/sharepoint/v3"/>
    <xsd:import namespace="18044508-f2c6-4d59-bffe-f862000db07b"/>
    <xsd:import namespace="http://schemas.microsoft.com/sharepoint/v3/fields"/>
    <xsd:import namespace="5f19fdb2-aa50-42e9-9ce9-dfe4c56aece3"/>
    <xsd:element name="properties">
      <xsd:complexType>
        <xsd:sequence>
          <xsd:element name="documentManagement">
            <xsd:complexType>
              <xsd:all>
                <xsd:element ref="ns1:PublishingContact" minOccurs="0"/>
                <xsd:element ref="ns2:Memo_x0020_Type" minOccurs="0"/>
                <xsd:element ref="ns2:MCPS_x0020_Office" minOccurs="0"/>
                <xsd:element ref="ns2:Audience1" minOccurs="0"/>
                <xsd:element ref="ns1:PublishingContactEmail" minOccurs="0"/>
                <xsd:element ref="ns2:Summary" minOccurs="0"/>
                <xsd:element ref="ns3:TaskDueDate" minOccurs="0"/>
                <xsd:element ref="ns2:ActionRequired" minOccurs="0"/>
                <xsd:element ref="ns2:MCPSAttachments" minOccurs="0"/>
                <xsd:element ref="ns2:From1"/>
                <xsd:element ref="ns1:SummaryLinks" minOccurs="0"/>
                <xsd:element ref="ns5:MCPSContac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 ma:index="2" nillable="true" ma:displayName="Contact" ma:hidden="true" ma:list="UserInfo" ma:internalName="PublishingContact"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ingContactEmail" ma:index="12" nillable="true" ma:displayName="MCPS Email" ma:description="" ma:hidden="true" ma:internalName="PublishingContactEmail">
      <xsd:simpleType>
        <xsd:restriction base="dms:Text">
          <xsd:maxLength value="255"/>
        </xsd:restriction>
      </xsd:simpleType>
    </xsd:element>
    <xsd:element name="SummaryLinks" ma:index="19" nillable="true" ma:displayName="Summary Links" ma:internalName="SummaryLinks">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8044508-f2c6-4d59-bffe-f862000db07b" elementFormDefault="qualified">
    <xsd:import namespace="http://schemas.microsoft.com/office/2006/documentManagement/types"/>
    <xsd:import namespace="http://schemas.microsoft.com/office/infopath/2007/PartnerControls"/>
    <xsd:element name="Memo_x0020_Type" ma:index="3" nillable="true" ma:displayName="Memo Type" ma:default="Information" ma:format="Dropdown" ma:internalName="Memo_x0020_Type">
      <xsd:simpleType>
        <xsd:restriction base="dms:Choice">
          <xsd:enumeration value="Information"/>
          <xsd:enumeration value="Action Optional"/>
          <xsd:enumeration value="Action Required"/>
          <xsd:enumeration value="Action Required By"/>
          <xsd:enumeration value="Attachment"/>
        </xsd:restriction>
      </xsd:simpleType>
    </xsd:element>
    <xsd:element name="MCPS_x0020_Office" ma:index="4" nillable="true" ma:displayName="MCPS Office" ma:default="Superintendent of Schools" ma:internalName="MCPS_x0020_Office" ma:requiredMultiChoice="true">
      <xsd:complexType>
        <xsd:complexContent>
          <xsd:extension base="dms:MultiChoice">
            <xsd:sequence>
              <xsd:element name="Value" maxOccurs="unbounded" minOccurs="0" nillable="true">
                <xsd:simpleType>
                  <xsd:restriction base="dms:Choice">
                    <xsd:enumeration value="Superintendent of Schools"/>
                    <xsd:enumeration value="Office of Communications"/>
                    <xsd:enumeration value="Chief Academic Officer"/>
                    <xsd:enumeration value="Office of Student and Family Support and Engagement"/>
                    <xsd:enumeration value="Office of Shared Accountability"/>
                    <xsd:enumeration value="Office of Special Education and Student Services"/>
                    <xsd:enumeration value="Office of Curriculum and Instructional Programs"/>
                    <xsd:enumeration value="Deputy Superintendent of School Support and Improvement"/>
                    <xsd:enumeration value="Office of School Support and Improvement"/>
                    <xsd:enumeration value="Chief Operating Officer"/>
                    <xsd:enumeration value="Office of Human Resources and Development"/>
                    <xsd:enumeration value="Office of the Chief Technology Officer"/>
                    <xsd:enumeration value="Chief of Staff"/>
                  </xsd:restriction>
                </xsd:simpleType>
              </xsd:element>
            </xsd:sequence>
          </xsd:extension>
        </xsd:complexContent>
      </xsd:complexType>
    </xsd:element>
    <xsd:element name="Audience1" ma:index="5" nillable="true" ma:displayName="Audience" ma:internalName="Audience1" ma:readOnly="false" ma:requiredMultiChoice="true">
      <xsd:complexType>
        <xsd:complexContent>
          <xsd:extension base="dms:MultiChoice">
            <xsd:sequence>
              <xsd:element name="Value" maxOccurs="unbounded" minOccurs="0" nillable="true">
                <xsd:simpleType>
                  <xsd:restriction base="dms:Choice">
                    <xsd:enumeration value="Elementary School"/>
                    <xsd:enumeration value="Middle School"/>
                    <xsd:enumeration value="High School"/>
                    <xsd:enumeration value="Special School"/>
                    <xsd:enumeration value="School Operations"/>
                  </xsd:restriction>
                </xsd:simpleType>
              </xsd:element>
            </xsd:sequence>
          </xsd:extension>
        </xsd:complexContent>
      </xsd:complexType>
    </xsd:element>
    <xsd:element name="Summary" ma:index="13" nillable="true" ma:displayName="Summary" ma:internalName="Summary" ma:readOnly="false">
      <xsd:simpleType>
        <xsd:restriction base="dms:Note"/>
      </xsd:simpleType>
    </xsd:element>
    <xsd:element name="ActionRequired" ma:index="16" nillable="true" ma:displayName="Action Required" ma:internalName="ActionRequired">
      <xsd:simpleType>
        <xsd:restriction base="dms:Note">
          <xsd:maxLength value="255"/>
        </xsd:restriction>
      </xsd:simpleType>
    </xsd:element>
    <xsd:element name="MCPSAttachments" ma:index="17" nillable="true" ma:displayName="Attachments" ma:internalName="MCPSAttachments">
      <xsd:simpleType>
        <xsd:restriction base="dms:Unknown"/>
      </xsd:simpleType>
    </xsd:element>
    <xsd:element name="From1" ma:index="18" ma:displayName="From" ma:internalName="From1">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TaskDueDate" ma:index="14" nillable="true" ma:displayName="Due Date" ma:format="DateOnly" ma:internalName="TaskDu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f19fdb2-aa50-42e9-9ce9-dfe4c56aece3" elementFormDefault="qualified">
    <xsd:import namespace="http://schemas.microsoft.com/office/2006/documentManagement/types"/>
    <xsd:import namespace="http://schemas.microsoft.com/office/infopath/2007/PartnerControls"/>
    <xsd:element name="MCPSContact" ma:index="21" nillable="true" ma:displayName="MCPS Contact" ma:internalName="MCPSContact">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1" ma:displayName="Subjec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89BCC9-D5AF-4AE9-8EBC-B6EEC393C5AC}">
  <ds:schemaRefs>
    <ds:schemaRef ds:uri="http://purl.org/dc/terms/"/>
    <ds:schemaRef ds:uri="18044508-f2c6-4d59-bffe-f862000db07b"/>
    <ds:schemaRef ds:uri="http://purl.org/dc/dcmitype/"/>
    <ds:schemaRef ds:uri="http://schemas.microsoft.com/office/infopath/2007/PartnerControls"/>
    <ds:schemaRef ds:uri="http://schemas.microsoft.com/office/2006/documentManagement/types"/>
    <ds:schemaRef ds:uri="http://schemas.microsoft.com/sharepoint/v3"/>
    <ds:schemaRef ds:uri="http://schemas.openxmlformats.org/package/2006/metadata/core-properties"/>
    <ds:schemaRef ds:uri="5f19fdb2-aa50-42e9-9ce9-dfe4c56aece3"/>
    <ds:schemaRef ds:uri="http://purl.org/dc/elements/1.1/"/>
    <ds:schemaRef ds:uri="http://schemas.microsoft.com/sharepoint/v3/field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E03A16E-206B-4E75-B9B9-F9BDCFBABC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8044508-f2c6-4d59-bffe-f862000db07b"/>
    <ds:schemaRef ds:uri="http://schemas.microsoft.com/sharepoint/v3/fields"/>
    <ds:schemaRef ds:uri="5f19fdb2-aa50-42e9-9ce9-dfe4c56aec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E18EB0-3DF6-4BA9-86F4-126FD3DF32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378</TotalTime>
  <Words>1257</Words>
  <Application>Microsoft Office PowerPoint</Application>
  <PresentationFormat>Widescreen</PresentationFormat>
  <Paragraphs>149</Paragraphs>
  <Slides>17</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17</vt:i4>
      </vt:variant>
    </vt:vector>
  </HeadingPairs>
  <TitlesOfParts>
    <vt:vector size="24" baseType="lpstr">
      <vt:lpstr>Arial</vt:lpstr>
      <vt:lpstr>Calibri</vt:lpstr>
      <vt:lpstr>Calibri Light</vt:lpstr>
      <vt:lpstr>Verdana</vt:lpstr>
      <vt:lpstr>Office Theme</vt:lpstr>
      <vt:lpstr>Custom Design</vt:lpstr>
      <vt:lpstr>1_Custom Design</vt:lpstr>
      <vt:lpstr>MCPS School Safety and Security Presentation</vt:lpstr>
      <vt:lpstr>Baker Middle School</vt:lpstr>
      <vt:lpstr>School-based Security Staffing</vt:lpstr>
      <vt:lpstr>Central Office Security Staffing</vt:lpstr>
      <vt:lpstr>School-based Security Staffing by the Numbers</vt:lpstr>
      <vt:lpstr>Securing Schools with Technology</vt:lpstr>
      <vt:lpstr>Securing Schools with Technology</vt:lpstr>
      <vt:lpstr>Providing a Safe and Secure Learning Environment</vt:lpstr>
      <vt:lpstr>Security staff deployment</vt:lpstr>
      <vt:lpstr>Emergency Drills</vt:lpstr>
      <vt:lpstr>Curriculum and Instructional Programming</vt:lpstr>
      <vt:lpstr>Student and Family Supports and Services</vt:lpstr>
      <vt:lpstr>School System Communication Protocols</vt:lpstr>
      <vt:lpstr>Baker Middle School Safety Information</vt:lpstr>
      <vt:lpstr>Baker Middle School Contact Information</vt:lpstr>
      <vt:lpstr>School Security Review Timeline</vt:lpstr>
      <vt:lpstr>Interim Report: Seven Key Priority Areas</vt:lpstr>
    </vt:vector>
  </TitlesOfParts>
  <Company>MCPS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and Security Presentation for PTAs_PowerPoint</dc:title>
  <dc:creator>Lewis, Michael K</dc:creator>
  <cp:lastModifiedBy>Worthington, Louise J</cp:lastModifiedBy>
  <cp:revision>64</cp:revision>
  <cp:lastPrinted>2018-03-05T16:19:24Z</cp:lastPrinted>
  <dcterms:created xsi:type="dcterms:W3CDTF">2018-02-26T15:40:54Z</dcterms:created>
  <dcterms:modified xsi:type="dcterms:W3CDTF">2018-03-05T16:21:36Z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0x010100F7B331E775D7A743A310BECA165794BC00B3385B835F51C9469EC857A5735500CA</vt:lpwstr>
  </property>
</Properties>
</file>